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30"/>
  </p:notesMasterIdLst>
  <p:sldIdLst>
    <p:sldId id="470" r:id="rId2"/>
    <p:sldId id="551" r:id="rId3"/>
    <p:sldId id="552" r:id="rId4"/>
    <p:sldId id="554" r:id="rId5"/>
    <p:sldId id="568" r:id="rId6"/>
    <p:sldId id="569" r:id="rId7"/>
    <p:sldId id="557" r:id="rId8"/>
    <p:sldId id="559" r:id="rId9"/>
    <p:sldId id="502" r:id="rId10"/>
    <p:sldId id="508" r:id="rId11"/>
    <p:sldId id="566" r:id="rId12"/>
    <p:sldId id="573" r:id="rId13"/>
    <p:sldId id="507" r:id="rId14"/>
    <p:sldId id="567" r:id="rId15"/>
    <p:sldId id="561" r:id="rId16"/>
    <p:sldId id="560" r:id="rId17"/>
    <p:sldId id="565" r:id="rId18"/>
    <p:sldId id="572" r:id="rId19"/>
    <p:sldId id="516" r:id="rId20"/>
    <p:sldId id="563" r:id="rId21"/>
    <p:sldId id="518" r:id="rId22"/>
    <p:sldId id="517" r:id="rId23"/>
    <p:sldId id="564" r:id="rId24"/>
    <p:sldId id="574" r:id="rId25"/>
    <p:sldId id="575" r:id="rId26"/>
    <p:sldId id="577" r:id="rId27"/>
    <p:sldId id="496" r:id="rId28"/>
    <p:sldId id="571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521415D9-36F7-43E2-AB2F-B90AF26B5E84}">
      <p14:sectionLst xmlns:p14="http://schemas.microsoft.com/office/powerpoint/2010/main">
        <p14:section name="Seção Padrão" id="{A5202CAA-D753-4DAF-BF92-301FC3DB0D9A}">
          <p14:sldIdLst>
            <p14:sldId id="470"/>
            <p14:sldId id="551"/>
            <p14:sldId id="552"/>
            <p14:sldId id="554"/>
            <p14:sldId id="568"/>
            <p14:sldId id="569"/>
            <p14:sldId id="557"/>
            <p14:sldId id="559"/>
            <p14:sldId id="502"/>
            <p14:sldId id="508"/>
            <p14:sldId id="566"/>
            <p14:sldId id="573"/>
            <p14:sldId id="507"/>
            <p14:sldId id="567"/>
            <p14:sldId id="561"/>
            <p14:sldId id="560"/>
            <p14:sldId id="565"/>
            <p14:sldId id="572"/>
            <p14:sldId id="516"/>
            <p14:sldId id="563"/>
            <p14:sldId id="518"/>
            <p14:sldId id="517"/>
            <p14:sldId id="564"/>
            <p14:sldId id="574"/>
            <p14:sldId id="575"/>
            <p14:sldId id="577"/>
            <p14:sldId id="496"/>
            <p14:sldId id="571"/>
          </p14:sldIdLst>
        </p14:section>
        <p14:section name="Seção sem Título" id="{F244007A-EF2A-4048-BC7C-0197C115270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essa" initials="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E"/>
    <a:srgbClr val="D7E4BD"/>
    <a:srgbClr val="F7F5EF"/>
    <a:srgbClr val="1F497D"/>
    <a:srgbClr val="BDD7EE"/>
    <a:srgbClr val="BE4B48"/>
    <a:srgbClr val="8EB4E3"/>
    <a:srgbClr val="DCE6F2"/>
    <a:srgbClr val="AA3F3C"/>
    <a:srgbClr val="D89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6" autoAdjust="0"/>
    <p:restoredTop sz="93904" autoAdjust="0"/>
  </p:normalViewPr>
  <p:slideViewPr>
    <p:cSldViewPr>
      <p:cViewPr varScale="1">
        <p:scale>
          <a:sx n="69" d="100"/>
          <a:sy n="69" d="100"/>
        </p:scale>
        <p:origin x="5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D15ECC2-E3EF-4C13-8F50-263CCAA58DF2}" type="datetimeFigureOut">
              <a:rPr lang="pt-BR"/>
              <a:pPr>
                <a:defRPr/>
              </a:pPr>
              <a:t>19/12/2025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7C8EA9C-3904-4876-BD61-77AC67990C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718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C8EA9C-3904-4876-BD61-77AC67990CAF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265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8EA9C-3904-4876-BD61-77AC67990CAF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901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4DA22-4FB8-2BAB-5511-7C274971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39CC19D-B88D-674C-DB87-10BB60869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39B7B24-72DC-8A18-AF2D-561C1C202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E66DF9-E014-3F93-568B-BBC398CB6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C8EA9C-3904-4876-BD61-77AC67990CAF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604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4DA22-4FB8-2BAB-5511-7C274971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39CC19D-B88D-674C-DB87-10BB60869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39B7B24-72DC-8A18-AF2D-561C1C202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E66DF9-E014-3F93-568B-BBC398CB6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C8EA9C-3904-4876-BD61-77AC67990CAF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604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4DA22-4FB8-2BAB-5511-7C274971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39CC19D-B88D-674C-DB87-10BB60869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39B7B24-72DC-8A18-AF2D-561C1C202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E66DF9-E014-3F93-568B-BBC398CB6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C8EA9C-3904-4876-BD61-77AC67990CAF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604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4DA22-4FB8-2BAB-5511-7C274971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39CC19D-B88D-674C-DB87-10BB60869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39B7B24-72DC-8A18-AF2D-561C1C202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E66DF9-E014-3F93-568B-BBC398CB6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C8EA9C-3904-4876-BD61-77AC67990CAF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60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DC634-14E9-EFE8-1830-F0043EA7F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4DD0018-D370-5402-C982-BE142561FA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A120FDD-5B90-BEC7-A994-7F923C85B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C150A4-3D2E-1BC1-D9C7-AFD90EBF33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C8EA9C-3904-4876-BD61-77AC67990CAF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51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AD61A-E8EA-1F6D-ED4F-80A02B97C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A92806F-107F-184C-C83C-8C9D1B156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8BE45D3-21AE-844F-0D2C-F6B95A27D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29E9176-03C2-1C89-7D64-A2B5D8D13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C8EA9C-3904-4876-BD61-77AC67990CAF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512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9D5CB-2961-4B43-FDC9-9817035C0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EB98000-4A9F-E434-DCCA-0810D754B7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0235991-EF7C-9FDF-B5F4-C79807DA6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6FBA19-C093-0562-DFF3-F9BA5B3AB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C8EA9C-3904-4876-BD61-77AC67990CAF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0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8EA9C-3904-4876-BD61-77AC67990CAF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396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20F60-E462-BC29-9FA2-1D66F4C51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D5A3B91-088A-5CC5-8E78-3538784CC9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D05EA24-A758-96FC-5FBC-86FB1D57B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C21957-2CB0-4F00-6206-3681564D2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C8EA9C-3904-4876-BD61-77AC67990CAF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355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CC0FB-02C1-D60B-9341-D71B7CD8D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3221C76-051A-11A9-1154-E57696CF9D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E0EC6D5-9726-8910-204F-7D34358E0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B1CBA6-A1FF-745A-F464-FDD03EDCE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C8EA9C-3904-4876-BD61-77AC67990CAF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97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8EA9C-3904-4876-BD61-77AC67990CAF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471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D1B84-2D4C-64D5-FC35-C15CEEE91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A8C1B15-4DD4-71AB-B329-6021F18F8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921148E-B667-E98E-A2C2-6E988F2E4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412AEFD-564D-8E90-061E-53218CC793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C8EA9C-3904-4876-BD61-77AC67990CAF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39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C36-6EE7-4713-B440-43CFB425E830}" type="datetimeFigureOut">
              <a:rPr lang="pt-BR" smtClean="0"/>
              <a:t>19/12/2025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23D0-9B7E-4421-8154-C1B7A9991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56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AB522-2CF1-46BA-AF44-0071B7D841C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8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AB522-2CF1-46BA-AF44-0071B7D841C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5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AB522-2CF1-46BA-AF44-0071B7D841C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05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AB522-2CF1-46BA-AF44-0071B7D841C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7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AB522-2CF1-46BA-AF44-0071B7D841C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0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AB522-2CF1-46BA-AF44-0071B7D841C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6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AB522-2CF1-46BA-AF44-0071B7D841C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3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AB522-2CF1-46BA-AF44-0071B7D841C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42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AB522-2CF1-46BA-AF44-0071B7D841C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2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AB522-2CF1-46BA-AF44-0071B7D841C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40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EAB522-2CF1-46BA-AF44-0071B7D841C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53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v.com.br/produto/app-do-beneficiario" TargetMode="Externa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PS – Gerenciador de Planos de Saúde Médico e Odontológico ...">
            <a:extLst>
              <a:ext uri="{FF2B5EF4-FFF2-40B4-BE49-F238E27FC236}">
                <a16:creationId xmlns:a16="http://schemas.microsoft.com/office/drawing/2014/main" id="{8A880379-C0A5-FF31-34BE-8AD1321EB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872" y="1196752"/>
            <a:ext cx="3078142" cy="20535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2" name="Retângulo: Cantos Arredondados 1"/>
          <p:cNvSpPr/>
          <p:nvPr/>
        </p:nvSpPr>
        <p:spPr>
          <a:xfrm rot="20765915">
            <a:off x="7600950" y="6173788"/>
            <a:ext cx="1778000" cy="871537"/>
          </a:xfrm>
          <a:prstGeom prst="roundRect">
            <a:avLst/>
          </a:prstGeom>
          <a:noFill/>
          <a:ln>
            <a:solidFill>
              <a:srgbClr val="00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 flipV="1">
            <a:off x="179388" y="6742113"/>
            <a:ext cx="7416800" cy="44450"/>
          </a:xfrm>
          <a:prstGeom prst="rect">
            <a:avLst/>
          </a:prstGeom>
          <a:solidFill>
            <a:srgbClr val="00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6804" name="Imagem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1750"/>
            <a:ext cx="1203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2C37089-0C0B-C983-515E-6D6DB38803E8}"/>
              </a:ext>
            </a:extLst>
          </p:cNvPr>
          <p:cNvSpPr txBox="1"/>
          <p:nvPr/>
        </p:nvSpPr>
        <p:spPr>
          <a:xfrm>
            <a:off x="500034" y="4221088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RELATÓRIO DE GESTÃO DOS PLANOS DE SAÚDE 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Janeiro a Novembro de 2025</a:t>
            </a:r>
            <a:endParaRPr lang="pt-B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723C39E4-48FB-C1BA-0DDE-44C25BC1FB1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5308726"/>
            <a:ext cx="653099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2400" b="1" dirty="0">
                <a:solidFill>
                  <a:schemeClr val="tx1"/>
                </a:solidFill>
                <a:latin typeface="+mn-lt"/>
                <a:cs typeface="Arial" charset="0"/>
              </a:rPr>
              <a:t>Agros – Instituto UFV de Seguridade Social</a:t>
            </a:r>
          </a:p>
          <a:p>
            <a:pPr algn="ctr">
              <a:spcBef>
                <a:spcPts val="0"/>
              </a:spcBef>
            </a:pPr>
            <a:r>
              <a:rPr lang="pt-PT" sz="2400" b="1" dirty="0">
                <a:solidFill>
                  <a:schemeClr val="tx1"/>
                </a:solidFill>
                <a:latin typeface="+mn-lt"/>
                <a:cs typeface="Arial" charset="0"/>
              </a:rPr>
              <a:t>Gerência de Saúde</a:t>
            </a:r>
            <a:endParaRPr lang="pt-BR" sz="2400" b="1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74D95AA8-8660-2FC3-C65D-937ED2BDA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29" y="6236306"/>
            <a:ext cx="5903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pt-BR" altLang="pt-BR" b="1" dirty="0">
                <a:latin typeface="+mn-lt"/>
              </a:rPr>
              <a:t>Viçosa, 19 de dezembro de 2025</a:t>
            </a:r>
          </a:p>
        </p:txBody>
      </p:sp>
    </p:spTree>
    <p:extLst>
      <p:ext uri="{BB962C8B-B14F-4D97-AF65-F5344CB8AC3E}">
        <p14:creationId xmlns:p14="http://schemas.microsoft.com/office/powerpoint/2010/main" val="869030108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/>
          <p:cNvSpPr/>
          <p:nvPr/>
        </p:nvSpPr>
        <p:spPr>
          <a:xfrm rot="20765915">
            <a:off x="7600950" y="6173788"/>
            <a:ext cx="1778000" cy="871537"/>
          </a:xfrm>
          <a:prstGeom prst="roundRect">
            <a:avLst/>
          </a:prstGeom>
          <a:noFill/>
          <a:ln>
            <a:solidFill>
              <a:srgbClr val="00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 flipV="1">
            <a:off x="179388" y="6742113"/>
            <a:ext cx="7416800" cy="44450"/>
          </a:xfrm>
          <a:prstGeom prst="rect">
            <a:avLst/>
          </a:prstGeom>
          <a:solidFill>
            <a:srgbClr val="00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6804" name="Imagem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1750"/>
            <a:ext cx="1203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64DDD67-64A8-364B-29E1-04AA69AEB00A}"/>
              </a:ext>
            </a:extLst>
          </p:cNvPr>
          <p:cNvSpPr txBox="1"/>
          <p:nvPr/>
        </p:nvSpPr>
        <p:spPr>
          <a:xfrm>
            <a:off x="0" y="395340"/>
            <a:ext cx="9144000" cy="461665"/>
          </a:xfrm>
          <a:prstGeom prst="rect">
            <a:avLst/>
          </a:prstGeom>
          <a:solidFill>
            <a:srgbClr val="00007E"/>
          </a:solidFill>
        </p:spPr>
        <p:txBody>
          <a:bodyPr wrap="square">
            <a:spAutoFit/>
          </a:bodyPr>
          <a:lstStyle/>
          <a:p>
            <a:pPr marL="176213"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EVOLUÇÃO DAS RECEITAS E DESPESAS TOTAIS  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8054"/>
            <a:ext cx="9143999" cy="583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38567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49896" y="638593"/>
            <a:ext cx="7326560" cy="700187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000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E DESPESAS DO PLANO DE SAÚDE DO AGROS ATÉ OUT/ 2025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66172"/>
              </p:ext>
            </p:extLst>
          </p:nvPr>
        </p:nvGraphicFramePr>
        <p:xfrm>
          <a:off x="460375" y="2564904"/>
          <a:ext cx="3463553" cy="864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3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u="none" strike="noStrike" dirty="0">
                          <a:solidFill>
                            <a:srgbClr val="0000D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  102.198.670,75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242414"/>
              </p:ext>
            </p:extLst>
          </p:nvPr>
        </p:nvGraphicFramePr>
        <p:xfrm>
          <a:off x="5220074" y="2564904"/>
          <a:ext cx="3312366" cy="864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R$   94.274.807,74  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8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181735" y="276611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99792" y="3666285"/>
            <a:ext cx="327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Superávit em 2025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02126"/>
              </p:ext>
            </p:extLst>
          </p:nvPr>
        </p:nvGraphicFramePr>
        <p:xfrm>
          <a:off x="2483768" y="4189505"/>
          <a:ext cx="3600400" cy="6925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5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  7.923.863,01  </a:t>
                      </a:r>
                      <a:endParaRPr lang="pt-BR" sz="2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AutoShape 2" descr="Déficit: imagens, fotos e ilustrações stock livres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67E5B8B-083D-B26B-C999-4036C3A5CC7B}"/>
              </a:ext>
            </a:extLst>
          </p:cNvPr>
          <p:cNvSpPr txBox="1">
            <a:spLocks/>
          </p:cNvSpPr>
          <p:nvPr/>
        </p:nvSpPr>
        <p:spPr>
          <a:xfrm>
            <a:off x="1207203" y="1944459"/>
            <a:ext cx="2112169" cy="700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2000" dirty="0">
                <a:solidFill>
                  <a:srgbClr val="000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3978357-EB4A-B169-477B-4A4824168EF7}"/>
              </a:ext>
            </a:extLst>
          </p:cNvPr>
          <p:cNvSpPr txBox="1">
            <a:spLocks/>
          </p:cNvSpPr>
          <p:nvPr/>
        </p:nvSpPr>
        <p:spPr>
          <a:xfrm>
            <a:off x="5849818" y="1944459"/>
            <a:ext cx="2112169" cy="700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96" y="4941168"/>
            <a:ext cx="3024335" cy="185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24702" y="5465428"/>
            <a:ext cx="522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Resultado Financeiro de 2025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786396"/>
              </p:ext>
            </p:extLst>
          </p:nvPr>
        </p:nvGraphicFramePr>
        <p:xfrm>
          <a:off x="1101799" y="5988648"/>
          <a:ext cx="3547988" cy="6925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5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   14.278.715,42   </a:t>
                      </a:r>
                      <a:endParaRPr lang="pt-BR" sz="2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1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79560"/>
            <a:ext cx="1234504" cy="45931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ABFC666-7949-EDB6-A330-D3E502DB8F96}"/>
              </a:ext>
            </a:extLst>
          </p:cNvPr>
          <p:cNvSpPr/>
          <p:nvPr/>
        </p:nvSpPr>
        <p:spPr>
          <a:xfrm flipV="1">
            <a:off x="179388" y="6742113"/>
            <a:ext cx="7416800" cy="44450"/>
          </a:xfrm>
          <a:prstGeom prst="rect">
            <a:avLst/>
          </a:prstGeom>
          <a:solidFill>
            <a:srgbClr val="00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711B51F-70C0-85A5-2514-A7A3436BDE46}"/>
              </a:ext>
            </a:extLst>
          </p:cNvPr>
          <p:cNvSpPr txBox="1"/>
          <p:nvPr/>
        </p:nvSpPr>
        <p:spPr>
          <a:xfrm>
            <a:off x="0" y="374325"/>
            <a:ext cx="5364088" cy="461665"/>
          </a:xfrm>
          <a:prstGeom prst="rect">
            <a:avLst/>
          </a:prstGeom>
          <a:solidFill>
            <a:srgbClr val="00007E"/>
          </a:solidFill>
        </p:spPr>
        <p:txBody>
          <a:bodyPr wrap="square">
            <a:spAutoFit/>
          </a:bodyPr>
          <a:lstStyle/>
          <a:p>
            <a:pPr marL="176213"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Líquido do Patrimônio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1" y="989012"/>
            <a:ext cx="9128695" cy="562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36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9">
            <a:extLst>
              <a:ext uri="{FF2B5EF4-FFF2-40B4-BE49-F238E27FC236}">
                <a16:creationId xmlns:a16="http://schemas.microsoft.com/office/drawing/2014/main" id="{6F67F231-8B01-A42B-7FB3-CB2F94ECA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1750"/>
            <a:ext cx="1203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79560"/>
            <a:ext cx="1234504" cy="45931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961A955-192B-3666-EE09-3167748D6C58}"/>
              </a:ext>
            </a:extLst>
          </p:cNvPr>
          <p:cNvSpPr/>
          <p:nvPr/>
        </p:nvSpPr>
        <p:spPr>
          <a:xfrm flipV="1">
            <a:off x="179388" y="6742113"/>
            <a:ext cx="7416800" cy="44450"/>
          </a:xfrm>
          <a:prstGeom prst="rect">
            <a:avLst/>
          </a:prstGeom>
          <a:solidFill>
            <a:srgbClr val="00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6F35546-BDF0-EB7F-B325-FA866534907B}"/>
              </a:ext>
            </a:extLst>
          </p:cNvPr>
          <p:cNvSpPr txBox="1"/>
          <p:nvPr/>
        </p:nvSpPr>
        <p:spPr>
          <a:xfrm>
            <a:off x="0" y="260648"/>
            <a:ext cx="7740352" cy="461665"/>
          </a:xfrm>
          <a:prstGeom prst="rect">
            <a:avLst/>
          </a:prstGeom>
          <a:solidFill>
            <a:srgbClr val="00007E"/>
          </a:solidFill>
        </p:spPr>
        <p:txBody>
          <a:bodyPr wrap="square">
            <a:spAutoFit/>
          </a:bodyPr>
          <a:lstStyle/>
          <a:p>
            <a:pPr marL="176213"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EVOLUÇÃO DO FUNDO ASSISTENCIAL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7"/>
            <a:ext cx="9144000" cy="568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3140968"/>
            <a:ext cx="11303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79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75683" y="273983"/>
            <a:ext cx="8792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0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 ASSISTENCIAL – Patrimônio dos Planos de Saúde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9832AD-DCBE-F775-9F49-D4CA9991B9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84" y="1196752"/>
            <a:ext cx="9452961" cy="577093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795D0F-5477-CBA6-9D75-33B89B24C4BB}"/>
              </a:ext>
            </a:extLst>
          </p:cNvPr>
          <p:cNvSpPr txBox="1"/>
          <p:nvPr/>
        </p:nvSpPr>
        <p:spPr>
          <a:xfrm>
            <a:off x="224394" y="846280"/>
            <a:ext cx="8792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COMO É UTILIZADO: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4BE02F2-1446-88D7-50F4-EF0E0522724F}"/>
              </a:ext>
            </a:extLst>
          </p:cNvPr>
          <p:cNvSpPr txBox="1"/>
          <p:nvPr/>
        </p:nvSpPr>
        <p:spPr>
          <a:xfrm>
            <a:off x="971600" y="1405388"/>
            <a:ext cx="2905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Suportar as diferenças mensais entre  receitas e despesas - garantia das oscilações de risco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995F7F4-73C5-05AA-EA64-9C630D275D93}"/>
              </a:ext>
            </a:extLst>
          </p:cNvPr>
          <p:cNvSpPr txBox="1"/>
          <p:nvPr/>
        </p:nvSpPr>
        <p:spPr>
          <a:xfrm>
            <a:off x="175683" y="3503910"/>
            <a:ext cx="2740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Margem de Segurança, assumindo as despesas fora da curva normal de utilização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84B899B-1957-D8C5-8263-B07C9F6AA765}"/>
              </a:ext>
            </a:extLst>
          </p:cNvPr>
          <p:cNvSpPr txBox="1"/>
          <p:nvPr/>
        </p:nvSpPr>
        <p:spPr>
          <a:xfrm>
            <a:off x="3364058" y="3539120"/>
            <a:ext cx="2301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FUNDO ASSISTENCIAL</a:t>
            </a:r>
            <a:endParaRPr lang="pt-BR" sz="20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F56CA9F-6F56-114C-BDFE-34A12A108AB0}"/>
              </a:ext>
            </a:extLst>
          </p:cNvPr>
          <p:cNvSpPr txBox="1"/>
          <p:nvPr/>
        </p:nvSpPr>
        <p:spPr>
          <a:xfrm>
            <a:off x="1134635" y="5851686"/>
            <a:ext cx="2740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Margem de Solvência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35178D7-B206-5942-43F4-5314F4E306C9}"/>
              </a:ext>
            </a:extLst>
          </p:cNvPr>
          <p:cNvSpPr txBox="1"/>
          <p:nvPr/>
        </p:nvSpPr>
        <p:spPr>
          <a:xfrm>
            <a:off x="5237522" y="5723196"/>
            <a:ext cx="274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Provisão para o subsídio dos participantes celetistas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B4D2F86-29BF-4265-0396-2A3644032EF3}"/>
              </a:ext>
            </a:extLst>
          </p:cNvPr>
          <p:cNvSpPr txBox="1"/>
          <p:nvPr/>
        </p:nvSpPr>
        <p:spPr>
          <a:xfrm>
            <a:off x="6113521" y="3627020"/>
            <a:ext cx="2740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Parcela da contribuição do beneficiário excedente ao teto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EC4059B-B0BF-A80D-EB5C-AB5E0CB1656D}"/>
              </a:ext>
            </a:extLst>
          </p:cNvPr>
          <p:cNvSpPr txBox="1"/>
          <p:nvPr/>
        </p:nvSpPr>
        <p:spPr>
          <a:xfrm>
            <a:off x="5237521" y="1798710"/>
            <a:ext cx="2740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com o </a:t>
            </a:r>
            <a:r>
              <a:rPr lang="pt-B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Promoprev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0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97269-848E-C3E9-0863-FC39F1C7E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2193959-EDDF-B928-F5DF-48D90CB95A23}"/>
              </a:ext>
            </a:extLst>
          </p:cNvPr>
          <p:cNvSpPr/>
          <p:nvPr/>
        </p:nvSpPr>
        <p:spPr>
          <a:xfrm flipV="1">
            <a:off x="179388" y="6742113"/>
            <a:ext cx="7416800" cy="44450"/>
          </a:xfrm>
          <a:prstGeom prst="rect">
            <a:avLst/>
          </a:prstGeom>
          <a:solidFill>
            <a:srgbClr val="00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6804" name="Imagem 9">
            <a:extLst>
              <a:ext uri="{FF2B5EF4-FFF2-40B4-BE49-F238E27FC236}">
                <a16:creationId xmlns:a16="http://schemas.microsoft.com/office/drawing/2014/main" id="{7DA90B76-33B1-6658-97B3-792CDFFE2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1750"/>
            <a:ext cx="1203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301A83E-C01C-D850-C1F8-0BE060A98422}"/>
              </a:ext>
            </a:extLst>
          </p:cNvPr>
          <p:cNvSpPr txBox="1"/>
          <p:nvPr/>
        </p:nvSpPr>
        <p:spPr>
          <a:xfrm>
            <a:off x="0" y="116632"/>
            <a:ext cx="5364088" cy="830997"/>
          </a:xfrm>
          <a:prstGeom prst="rect">
            <a:avLst/>
          </a:prstGeom>
          <a:solidFill>
            <a:srgbClr val="00007E"/>
          </a:solidFill>
        </p:spPr>
        <p:txBody>
          <a:bodyPr wrap="square">
            <a:spAutoFit/>
          </a:bodyPr>
          <a:lstStyle/>
          <a:p>
            <a:pPr marL="176213"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PROCEDIMENTOS EXTRA-ROL AUTORIZADOS PELO AGROS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DE5D797-6948-7909-03FA-D97A83E524F9}"/>
              </a:ext>
            </a:extLst>
          </p:cNvPr>
          <p:cNvSpPr/>
          <p:nvPr/>
        </p:nvSpPr>
        <p:spPr>
          <a:xfrm rot="20765915">
            <a:off x="7600950" y="6173788"/>
            <a:ext cx="1778000" cy="871537"/>
          </a:xfrm>
          <a:prstGeom prst="roundRect">
            <a:avLst/>
          </a:prstGeom>
          <a:noFill/>
          <a:ln>
            <a:solidFill>
              <a:srgbClr val="00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4" y="1052736"/>
            <a:ext cx="8185594" cy="528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076098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A0C64-4E5E-C155-6AA5-67FCA1FC8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>
            <a:extLst>
              <a:ext uri="{FF2B5EF4-FFF2-40B4-BE49-F238E27FC236}">
                <a16:creationId xmlns:a16="http://schemas.microsoft.com/office/drawing/2014/main" id="{34A20113-D202-037D-B7E5-6AF99C687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7DCDF"/>
              </a:clrFrom>
              <a:clrTo>
                <a:srgbClr val="D7DC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914" y="3851893"/>
            <a:ext cx="3229692" cy="2070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1BEA850D-80FB-E242-F4AB-4B8D766D7F48}"/>
              </a:ext>
            </a:extLst>
          </p:cNvPr>
          <p:cNvSpPr/>
          <p:nvPr/>
        </p:nvSpPr>
        <p:spPr>
          <a:xfrm rot="20765915">
            <a:off x="7600950" y="6173788"/>
            <a:ext cx="1778000" cy="871537"/>
          </a:xfrm>
          <a:prstGeom prst="roundRect">
            <a:avLst/>
          </a:prstGeom>
          <a:noFill/>
          <a:ln>
            <a:solidFill>
              <a:srgbClr val="00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9FA95E5-5356-BE8D-F4D6-C9A2FE531EB2}"/>
              </a:ext>
            </a:extLst>
          </p:cNvPr>
          <p:cNvSpPr/>
          <p:nvPr/>
        </p:nvSpPr>
        <p:spPr>
          <a:xfrm flipV="1">
            <a:off x="179388" y="6742113"/>
            <a:ext cx="7416800" cy="44450"/>
          </a:xfrm>
          <a:prstGeom prst="rect">
            <a:avLst/>
          </a:prstGeom>
          <a:solidFill>
            <a:srgbClr val="00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6804" name="Imagem 9">
            <a:extLst>
              <a:ext uri="{FF2B5EF4-FFF2-40B4-BE49-F238E27FC236}">
                <a16:creationId xmlns:a16="http://schemas.microsoft.com/office/drawing/2014/main" id="{60F0D8A6-C09B-BC79-EF3B-359211C1A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1750"/>
            <a:ext cx="1203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4E73166-AA01-DE11-1702-D1C525CB6E33}"/>
              </a:ext>
            </a:extLst>
          </p:cNvPr>
          <p:cNvSpPr txBox="1"/>
          <p:nvPr/>
        </p:nvSpPr>
        <p:spPr>
          <a:xfrm>
            <a:off x="412750" y="1200147"/>
            <a:ext cx="8318500" cy="511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Indicação Médica x Cobertura dos Planos de Saúde;</a:t>
            </a:r>
          </a:p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Medicamentos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off-label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0" hangingPunct="0">
              <a:lnSpc>
                <a:spcPct val="150000"/>
              </a:lnSpc>
              <a:defRPr/>
            </a:pP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 JUDICIALIZAÇÃO IMPACTA OS BENEFICIÁRIOS DOS PLANOS?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pt-BR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Repasse dos custos;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pt-BR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na reavaliação atuarial;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pt-BR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Benefícios não compartilhados (conta          Compartilhada).</a:t>
            </a:r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id="{C4DA9AAA-2EA2-F82D-50A2-737BCCEFF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74" y="429121"/>
            <a:ext cx="8140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2060"/>
                </a:solidFill>
                <a:cs typeface="Arial" pitchFamily="34" charset="0"/>
              </a:rPr>
              <a:t>OS PLANOS DE SAÚDE TÊM QUE AUTORIZAR O TRATAMENTO INDICADO PELO MÉDICO?</a:t>
            </a:r>
            <a:endParaRPr lang="pt-BR" altLang="pt-BR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05ABD2C9-4C36-682F-D20D-19B6DAB61AEE}"/>
              </a:ext>
            </a:extLst>
          </p:cNvPr>
          <p:cNvCxnSpPr/>
          <p:nvPr/>
        </p:nvCxnSpPr>
        <p:spPr>
          <a:xfrm>
            <a:off x="1043608" y="3212976"/>
            <a:ext cx="748883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95809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/>
          <p:cNvSpPr/>
          <p:nvPr/>
        </p:nvSpPr>
        <p:spPr>
          <a:xfrm rot="20765915">
            <a:off x="7600950" y="6173788"/>
            <a:ext cx="1778000" cy="871537"/>
          </a:xfrm>
          <a:prstGeom prst="roundRect">
            <a:avLst/>
          </a:prstGeom>
          <a:noFill/>
          <a:ln>
            <a:solidFill>
              <a:srgbClr val="00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 flipV="1">
            <a:off x="179388" y="6742113"/>
            <a:ext cx="7416800" cy="44450"/>
          </a:xfrm>
          <a:prstGeom prst="rect">
            <a:avLst/>
          </a:prstGeom>
          <a:solidFill>
            <a:srgbClr val="00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0724" name="Imagem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1750"/>
            <a:ext cx="1203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object 3"/>
          <p:cNvSpPr>
            <a:spLocks/>
          </p:cNvSpPr>
          <p:nvPr/>
        </p:nvSpPr>
        <p:spPr bwMode="auto">
          <a:xfrm>
            <a:off x="0" y="476250"/>
            <a:ext cx="7667625" cy="530225"/>
          </a:xfrm>
          <a:custGeom>
            <a:avLst/>
            <a:gdLst>
              <a:gd name="T0" fmla="*/ 0 w 1260475"/>
              <a:gd name="T1" fmla="*/ 0 h 532765"/>
              <a:gd name="T2" fmla="*/ 2147483647 w 1260475"/>
              <a:gd name="T3" fmla="*/ 0 h 532765"/>
              <a:gd name="T4" fmla="*/ 2147483647 w 1260475"/>
              <a:gd name="T5" fmla="*/ 514987 h 532765"/>
              <a:gd name="T6" fmla="*/ 0 w 1260475"/>
              <a:gd name="T7" fmla="*/ 514987 h 532765"/>
              <a:gd name="T8" fmla="*/ 0 w 1260475"/>
              <a:gd name="T9" fmla="*/ 0 h 5327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0475" h="532765">
                <a:moveTo>
                  <a:pt x="0" y="0"/>
                </a:moveTo>
                <a:lnTo>
                  <a:pt x="1260461" y="0"/>
                </a:lnTo>
                <a:lnTo>
                  <a:pt x="1260461" y="532508"/>
                </a:lnTo>
                <a:lnTo>
                  <a:pt x="0" y="532508"/>
                </a:lnTo>
                <a:lnTo>
                  <a:pt x="0" y="0"/>
                </a:lnTo>
                <a:close/>
              </a:path>
            </a:pathLst>
          </a:custGeom>
          <a:solidFill>
            <a:srgbClr val="0000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41300" y="536575"/>
            <a:ext cx="82486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6213"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</a:rPr>
              <a:t>QUAL É A SINISTRALIDADE DOS PLANOS DO AGROS?</a:t>
            </a:r>
          </a:p>
        </p:txBody>
      </p:sp>
      <p:sp>
        <p:nvSpPr>
          <p:cNvPr id="30727" name="Título 1"/>
          <p:cNvSpPr txBox="1">
            <a:spLocks/>
          </p:cNvSpPr>
          <p:nvPr/>
        </p:nvSpPr>
        <p:spPr bwMode="auto">
          <a:xfrm>
            <a:off x="609600" y="1247775"/>
            <a:ext cx="82296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500" b="1">
                <a:cs typeface="Arial" pitchFamily="34" charset="0"/>
              </a:rPr>
              <a:t>Sinistralidade comparando custos assistenciais</a:t>
            </a:r>
          </a:p>
        </p:txBody>
      </p:sp>
      <p:sp>
        <p:nvSpPr>
          <p:cNvPr id="6" name="Elipse 5"/>
          <p:cNvSpPr/>
          <p:nvPr/>
        </p:nvSpPr>
        <p:spPr>
          <a:xfrm>
            <a:off x="53975" y="3430588"/>
            <a:ext cx="1112044" cy="938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/>
              <a:t>75,05%</a:t>
            </a:r>
          </a:p>
        </p:txBody>
      </p:sp>
      <p:sp>
        <p:nvSpPr>
          <p:cNvPr id="7" name="Elipse 6"/>
          <p:cNvSpPr/>
          <p:nvPr/>
        </p:nvSpPr>
        <p:spPr>
          <a:xfrm>
            <a:off x="1268413" y="3405187"/>
            <a:ext cx="1025525" cy="93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/>
              <a:t>58,9%</a:t>
            </a:r>
          </a:p>
        </p:txBody>
      </p:sp>
      <p:sp>
        <p:nvSpPr>
          <p:cNvPr id="9" name="Seta em curva para baixo 7"/>
          <p:cNvSpPr/>
          <p:nvPr/>
        </p:nvSpPr>
        <p:spPr>
          <a:xfrm>
            <a:off x="407444" y="1917701"/>
            <a:ext cx="1008062" cy="5032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4127" y="2627313"/>
            <a:ext cx="1009481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dirty="0">
                <a:latin typeface="+mj-lt"/>
              </a:rPr>
              <a:t>2019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216436" y="2606039"/>
            <a:ext cx="1051308" cy="461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dirty="0">
                <a:latin typeface="+mj-lt"/>
              </a:rPr>
              <a:t>2020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07444" y="4840422"/>
            <a:ext cx="6960688" cy="1477328"/>
          </a:xfrm>
          <a:prstGeom prst="rect">
            <a:avLst/>
          </a:prstGeom>
          <a:noFill/>
          <a:ln w="6350">
            <a:solidFill>
              <a:srgbClr val="17055B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800" dirty="0">
                <a:latin typeface="+mj-lt"/>
              </a:rPr>
              <a:t>A </a:t>
            </a:r>
            <a:r>
              <a:rPr lang="pt-BR" sz="1800" b="1" dirty="0">
                <a:latin typeface="+mj-lt"/>
              </a:rPr>
              <a:t>sinistralidade</a:t>
            </a:r>
            <a:r>
              <a:rPr lang="pt-BR" sz="1800" dirty="0">
                <a:latin typeface="+mj-lt"/>
              </a:rPr>
              <a:t> é o resultado do que é usado e gasto nos </a:t>
            </a:r>
            <a:r>
              <a:rPr lang="pt-BR" sz="1800" b="1" dirty="0">
                <a:latin typeface="+mj-lt"/>
              </a:rPr>
              <a:t>planos de saúde</a:t>
            </a:r>
            <a:r>
              <a:rPr lang="pt-BR" sz="1800" dirty="0">
                <a:latin typeface="+mj-lt"/>
              </a:rPr>
              <a:t> com consultas, exames, cirurgias etc. Ou seja, um sinistro é identificado cada vez que o segurado de um </a:t>
            </a:r>
            <a:r>
              <a:rPr lang="pt-BR" sz="1800" b="1" dirty="0">
                <a:latin typeface="+mj-lt"/>
              </a:rPr>
              <a:t>plano de saúde</a:t>
            </a:r>
            <a:r>
              <a:rPr lang="pt-BR" sz="1800" dirty="0">
                <a:latin typeface="+mj-lt"/>
              </a:rPr>
              <a:t> faz um exame, determinado procedimento, é internado ou simplesmente realiza uma consulta.</a:t>
            </a:r>
          </a:p>
        </p:txBody>
      </p:sp>
      <p:sp>
        <p:nvSpPr>
          <p:cNvPr id="13" name="Elipse 12"/>
          <p:cNvSpPr/>
          <p:nvPr/>
        </p:nvSpPr>
        <p:spPr>
          <a:xfrm>
            <a:off x="2401481" y="3430588"/>
            <a:ext cx="1018391" cy="938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/>
              <a:t>75,96%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387775" y="2627313"/>
            <a:ext cx="110410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dirty="0">
                <a:latin typeface="+mj-lt"/>
              </a:rPr>
              <a:t>2021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327353" y="2636838"/>
            <a:ext cx="119697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j-lt"/>
              </a:rPr>
              <a:t>2024</a:t>
            </a:r>
          </a:p>
        </p:txBody>
      </p:sp>
      <p:sp>
        <p:nvSpPr>
          <p:cNvPr id="16" name="Elipse 15"/>
          <p:cNvSpPr/>
          <p:nvPr/>
        </p:nvSpPr>
        <p:spPr>
          <a:xfrm>
            <a:off x="3491880" y="3382962"/>
            <a:ext cx="1217612" cy="962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/>
              <a:t>93,35%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699521" y="2636838"/>
            <a:ext cx="1160511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dirty="0">
                <a:latin typeface="+mj-lt"/>
              </a:rPr>
              <a:t>2022</a:t>
            </a:r>
          </a:p>
        </p:txBody>
      </p:sp>
      <p:sp>
        <p:nvSpPr>
          <p:cNvPr id="18" name="Elipse 17"/>
          <p:cNvSpPr/>
          <p:nvPr/>
        </p:nvSpPr>
        <p:spPr>
          <a:xfrm>
            <a:off x="4887763" y="3429000"/>
            <a:ext cx="1268413" cy="947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/>
              <a:t>119,93%</a:t>
            </a:r>
          </a:p>
        </p:txBody>
      </p:sp>
      <p:sp>
        <p:nvSpPr>
          <p:cNvPr id="19" name="Seta em curva para baixo 18"/>
          <p:cNvSpPr/>
          <p:nvPr/>
        </p:nvSpPr>
        <p:spPr>
          <a:xfrm>
            <a:off x="2987676" y="1916112"/>
            <a:ext cx="1008062" cy="5048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Seta em curva para baixo 19"/>
          <p:cNvSpPr/>
          <p:nvPr/>
        </p:nvSpPr>
        <p:spPr>
          <a:xfrm>
            <a:off x="1713296" y="1884498"/>
            <a:ext cx="1008062" cy="5048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Seta em curva para baixo 20"/>
          <p:cNvSpPr/>
          <p:nvPr/>
        </p:nvSpPr>
        <p:spPr>
          <a:xfrm>
            <a:off x="4356026" y="1917701"/>
            <a:ext cx="1008062" cy="5048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6216772" y="3382962"/>
            <a:ext cx="1307556" cy="947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/>
              <a:t>96,01%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553060" y="2704405"/>
            <a:ext cx="1483436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dirty="0">
                <a:latin typeface="+mj-lt"/>
              </a:rPr>
              <a:t>3º tri de 2025</a:t>
            </a:r>
          </a:p>
        </p:txBody>
      </p:sp>
      <p:sp>
        <p:nvSpPr>
          <p:cNvPr id="25" name="Seta em curva para baixo 24"/>
          <p:cNvSpPr/>
          <p:nvPr/>
        </p:nvSpPr>
        <p:spPr>
          <a:xfrm>
            <a:off x="7164338" y="1916113"/>
            <a:ext cx="1008062" cy="5048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5031209" y="2636838"/>
            <a:ext cx="119697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j-lt"/>
              </a:rPr>
              <a:t>2023</a:t>
            </a:r>
          </a:p>
        </p:txBody>
      </p:sp>
      <p:sp>
        <p:nvSpPr>
          <p:cNvPr id="27" name="Elipse 26"/>
          <p:cNvSpPr/>
          <p:nvPr/>
        </p:nvSpPr>
        <p:spPr>
          <a:xfrm>
            <a:off x="7728940" y="3356992"/>
            <a:ext cx="1307556" cy="947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/>
              <a:t>86,4%</a:t>
            </a:r>
          </a:p>
        </p:txBody>
      </p:sp>
      <p:sp>
        <p:nvSpPr>
          <p:cNvPr id="28" name="Seta em curva para baixo 27"/>
          <p:cNvSpPr/>
          <p:nvPr/>
        </p:nvSpPr>
        <p:spPr>
          <a:xfrm>
            <a:off x="5712741" y="1917701"/>
            <a:ext cx="1008062" cy="5048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09989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399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9D25EC0-D0FD-92DC-D257-CF5063ADCE8B}"/>
              </a:ext>
            </a:extLst>
          </p:cNvPr>
          <p:cNvSpPr txBox="1"/>
          <p:nvPr/>
        </p:nvSpPr>
        <p:spPr>
          <a:xfrm>
            <a:off x="-53426" y="260206"/>
            <a:ext cx="8369841" cy="461665"/>
          </a:xfrm>
          <a:prstGeom prst="rect">
            <a:avLst/>
          </a:prstGeom>
          <a:solidFill>
            <a:srgbClr val="00007E"/>
          </a:solidFill>
        </p:spPr>
        <p:txBody>
          <a:bodyPr wrap="square">
            <a:spAutoFit/>
          </a:bodyPr>
          <a:lstStyle/>
          <a:p>
            <a:pPr marL="176213"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Sinistralidade – período de 2018 à Setembro de 2025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79560"/>
            <a:ext cx="1234504" cy="45931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0D4BE16-0D51-D965-564F-52D734388BBA}"/>
              </a:ext>
            </a:extLst>
          </p:cNvPr>
          <p:cNvSpPr/>
          <p:nvPr/>
        </p:nvSpPr>
        <p:spPr>
          <a:xfrm flipV="1">
            <a:off x="179388" y="6742113"/>
            <a:ext cx="7416800" cy="44450"/>
          </a:xfrm>
          <a:prstGeom prst="rect">
            <a:avLst/>
          </a:prstGeom>
          <a:solidFill>
            <a:srgbClr val="00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D25EC0-D0FD-92DC-D257-CF5063ADCE8B}"/>
              </a:ext>
            </a:extLst>
          </p:cNvPr>
          <p:cNvSpPr txBox="1"/>
          <p:nvPr/>
        </p:nvSpPr>
        <p:spPr>
          <a:xfrm>
            <a:off x="-53425" y="260206"/>
            <a:ext cx="7920880" cy="830997"/>
          </a:xfrm>
          <a:prstGeom prst="rect">
            <a:avLst/>
          </a:prstGeom>
          <a:solidFill>
            <a:srgbClr val="00007E"/>
          </a:solidFill>
        </p:spPr>
        <p:txBody>
          <a:bodyPr wrap="square">
            <a:spAutoFit/>
          </a:bodyPr>
          <a:lstStyle/>
          <a:p>
            <a:pPr marL="176213"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administrativa -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período de 2018 a Setembro de 2025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080500" cy="503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3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329BC72-D19E-F330-CD04-F263CE8D0A95}"/>
              </a:ext>
            </a:extLst>
          </p:cNvPr>
          <p:cNvSpPr/>
          <p:nvPr/>
        </p:nvSpPr>
        <p:spPr>
          <a:xfrm>
            <a:off x="3995738" y="-100013"/>
            <a:ext cx="5219700" cy="6997701"/>
          </a:xfrm>
          <a:prstGeom prst="rect">
            <a:avLst/>
          </a:prstGeom>
          <a:solidFill>
            <a:srgbClr val="00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6" name="Picture 2" descr="Qual é a pauta da reunião? – Marketing de Conteúdo e Vendas">
            <a:extLst>
              <a:ext uri="{FF2B5EF4-FFF2-40B4-BE49-F238E27FC236}">
                <a16:creationId xmlns:a16="http://schemas.microsoft.com/office/drawing/2014/main" id="{61E9C5BA-825F-DBA0-7011-CAAAE76E1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4628" r="13812"/>
          <a:stretch/>
        </p:blipFill>
        <p:spPr bwMode="auto">
          <a:xfrm>
            <a:off x="539552" y="2384884"/>
            <a:ext cx="2826897" cy="2088232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</p:pic>
      <p:sp>
        <p:nvSpPr>
          <p:cNvPr id="7" name="Espaço Reservado para Conteúdo 1">
            <a:extLst>
              <a:ext uri="{FF2B5EF4-FFF2-40B4-BE49-F238E27FC236}">
                <a16:creationId xmlns:a16="http://schemas.microsoft.com/office/drawing/2014/main" id="{3A128765-688F-61EA-24C5-C6C18E3676C5}"/>
              </a:ext>
            </a:extLst>
          </p:cNvPr>
          <p:cNvSpPr txBox="1">
            <a:spLocks/>
          </p:cNvSpPr>
          <p:nvPr/>
        </p:nvSpPr>
        <p:spPr>
          <a:xfrm>
            <a:off x="4225925" y="260648"/>
            <a:ext cx="4759325" cy="6480720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pt-B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Início dos estudos atuariais dos Planos de Saúde para o período de maio/2026 a abril/2027;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pt-B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 sobre dados de utilização dos Planos de Saúde até novembro de 2025;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pt-B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 sobre as receitas e despesas assistenciais;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pt-B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 sobre as despesas administrativas.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pt-B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 do novo sistema de Gestão dos Planos de Saúde </a:t>
            </a:r>
            <a:br>
              <a:rPr lang="pt-BR" altLang="pt-BR" sz="2200" dirty="0"/>
            </a:br>
            <a:endParaRPr lang="pt-BR" altLang="pt-BR" sz="2200" dirty="0"/>
          </a:p>
        </p:txBody>
      </p:sp>
      <p:pic>
        <p:nvPicPr>
          <p:cNvPr id="14341" name="Imagem 8">
            <a:extLst>
              <a:ext uri="{FF2B5EF4-FFF2-40B4-BE49-F238E27FC236}">
                <a16:creationId xmlns:a16="http://schemas.microsoft.com/office/drawing/2014/main" id="{F577EA06-CC92-4A6B-D9EE-2C52EACFD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438" y="5157788"/>
            <a:ext cx="508793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EA5DA-DE6B-0542-D0FD-B60C3FC2B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3B35D5A-B100-361B-4A35-ED12B5AE7AA2}"/>
              </a:ext>
            </a:extLst>
          </p:cNvPr>
          <p:cNvSpPr/>
          <p:nvPr/>
        </p:nvSpPr>
        <p:spPr>
          <a:xfrm rot="20765915">
            <a:off x="7600950" y="6173788"/>
            <a:ext cx="1778000" cy="871537"/>
          </a:xfrm>
          <a:prstGeom prst="roundRect">
            <a:avLst/>
          </a:prstGeom>
          <a:noFill/>
          <a:ln>
            <a:solidFill>
              <a:srgbClr val="00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41C089F-A91A-79DD-CA91-A471A9715F40}"/>
              </a:ext>
            </a:extLst>
          </p:cNvPr>
          <p:cNvSpPr/>
          <p:nvPr/>
        </p:nvSpPr>
        <p:spPr>
          <a:xfrm flipV="1">
            <a:off x="179388" y="6742113"/>
            <a:ext cx="7416800" cy="44450"/>
          </a:xfrm>
          <a:prstGeom prst="rect">
            <a:avLst/>
          </a:prstGeom>
          <a:solidFill>
            <a:srgbClr val="00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6804" name="Imagem 9">
            <a:extLst>
              <a:ext uri="{FF2B5EF4-FFF2-40B4-BE49-F238E27FC236}">
                <a16:creationId xmlns:a16="http://schemas.microsoft.com/office/drawing/2014/main" id="{4799EA29-AA47-3143-AE11-ED3D61571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1750"/>
            <a:ext cx="1203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34A166B-DADE-32D3-1924-82185B3EF85C}"/>
              </a:ext>
            </a:extLst>
          </p:cNvPr>
          <p:cNvSpPr txBox="1"/>
          <p:nvPr/>
        </p:nvSpPr>
        <p:spPr>
          <a:xfrm>
            <a:off x="179388" y="1778802"/>
            <a:ext cx="853244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2020 a eficiência administrativa do Agros fechou em </a:t>
            </a:r>
            <a:r>
              <a:rPr lang="pt-B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13,3%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2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021 manteve-se em </a:t>
            </a:r>
            <a:r>
              <a:rPr lang="pt-B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14%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considerando dados pulicados pela ANS no Painel Econômico-Financeiro da Saúde Suplementar;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2022 o Agros consegui diminuir o índice para </a:t>
            </a:r>
            <a:r>
              <a:rPr lang="pt-B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12,7%;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2023 o índice de eficiência administrativa fechou em </a:t>
            </a:r>
            <a:r>
              <a:rPr lang="pt-B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12,4%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2024 a eficiência administrativa ficou em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10,6%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Até o setembro de 2025 a eficiência administrativa foi de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10,1%</a:t>
            </a:r>
            <a:endParaRPr lang="pt-BR" sz="22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CE1CCFC-9DFD-462B-3211-086577E0A46C}"/>
              </a:ext>
            </a:extLst>
          </p:cNvPr>
          <p:cNvSpPr txBox="1"/>
          <p:nvPr/>
        </p:nvSpPr>
        <p:spPr>
          <a:xfrm>
            <a:off x="-544" y="178659"/>
            <a:ext cx="8532440" cy="830997"/>
          </a:xfrm>
          <a:prstGeom prst="rect">
            <a:avLst/>
          </a:prstGeom>
          <a:solidFill>
            <a:srgbClr val="00007E"/>
          </a:solidFill>
        </p:spPr>
        <p:txBody>
          <a:bodyPr wrap="square">
            <a:spAutoFit/>
          </a:bodyPr>
          <a:lstStyle/>
          <a:p>
            <a:pPr marL="176213"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administrativa das operadoras selecionadas -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de 2020 a Setembro de 2025</a:t>
            </a:r>
          </a:p>
        </p:txBody>
      </p:sp>
    </p:spTree>
    <p:extLst>
      <p:ext uri="{BB962C8B-B14F-4D97-AF65-F5344CB8AC3E}">
        <p14:creationId xmlns:p14="http://schemas.microsoft.com/office/powerpoint/2010/main" val="1968036390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79560"/>
            <a:ext cx="1234504" cy="45931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729DEBA-C699-0B68-AE27-D72BFC48487A}"/>
              </a:ext>
            </a:extLst>
          </p:cNvPr>
          <p:cNvSpPr/>
          <p:nvPr/>
        </p:nvSpPr>
        <p:spPr>
          <a:xfrm flipV="1">
            <a:off x="179388" y="6742113"/>
            <a:ext cx="7416800" cy="44450"/>
          </a:xfrm>
          <a:prstGeom prst="rect">
            <a:avLst/>
          </a:prstGeom>
          <a:solidFill>
            <a:srgbClr val="00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31B326E-73AE-D5CD-08CE-777456637087}"/>
              </a:ext>
            </a:extLst>
          </p:cNvPr>
          <p:cNvSpPr txBox="1"/>
          <p:nvPr/>
        </p:nvSpPr>
        <p:spPr>
          <a:xfrm>
            <a:off x="-26486" y="260648"/>
            <a:ext cx="7548780" cy="461665"/>
          </a:xfrm>
          <a:prstGeom prst="rect">
            <a:avLst/>
          </a:prstGeom>
          <a:solidFill>
            <a:srgbClr val="00007E"/>
          </a:solidFill>
        </p:spPr>
        <p:txBody>
          <a:bodyPr wrap="square">
            <a:spAutoFit/>
          </a:bodyPr>
          <a:lstStyle/>
          <a:p>
            <a:pPr marL="176213"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Líquido – 2019 até Setembro de 2025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3999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8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79560"/>
            <a:ext cx="1234504" cy="45931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8027344-EF41-12FE-EE83-B1280C35AC11}"/>
              </a:ext>
            </a:extLst>
          </p:cNvPr>
          <p:cNvSpPr/>
          <p:nvPr/>
        </p:nvSpPr>
        <p:spPr>
          <a:xfrm flipV="1">
            <a:off x="179388" y="6742113"/>
            <a:ext cx="7416800" cy="44450"/>
          </a:xfrm>
          <a:prstGeom prst="rect">
            <a:avLst/>
          </a:prstGeom>
          <a:solidFill>
            <a:srgbClr val="00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797BDD-AC3A-A59C-C5F6-DF3F0B28CA24}"/>
              </a:ext>
            </a:extLst>
          </p:cNvPr>
          <p:cNvSpPr txBox="1"/>
          <p:nvPr/>
        </p:nvSpPr>
        <p:spPr>
          <a:xfrm>
            <a:off x="0" y="332656"/>
            <a:ext cx="7020272" cy="461665"/>
          </a:xfrm>
          <a:prstGeom prst="rect">
            <a:avLst/>
          </a:prstGeom>
          <a:solidFill>
            <a:srgbClr val="00007E"/>
          </a:solidFill>
        </p:spPr>
        <p:txBody>
          <a:bodyPr wrap="square">
            <a:spAutoFit/>
          </a:bodyPr>
          <a:lstStyle/>
          <a:p>
            <a:pPr marL="176213"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Financeiro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7113"/>
            <a:ext cx="9143999" cy="558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69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B63AB-20FC-1E30-BD46-8BD33F9C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FF5550E-4604-FDBA-B403-59FA11F55F4B}"/>
              </a:ext>
            </a:extLst>
          </p:cNvPr>
          <p:cNvSpPr/>
          <p:nvPr/>
        </p:nvSpPr>
        <p:spPr>
          <a:xfrm rot="20765915">
            <a:off x="7600950" y="6173788"/>
            <a:ext cx="1778000" cy="871537"/>
          </a:xfrm>
          <a:prstGeom prst="roundRect">
            <a:avLst/>
          </a:prstGeom>
          <a:noFill/>
          <a:ln>
            <a:solidFill>
              <a:srgbClr val="00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F100421-D957-D2BF-3BC2-2F4C254E5CBE}"/>
              </a:ext>
            </a:extLst>
          </p:cNvPr>
          <p:cNvSpPr/>
          <p:nvPr/>
        </p:nvSpPr>
        <p:spPr>
          <a:xfrm flipV="1">
            <a:off x="179388" y="6742113"/>
            <a:ext cx="7416800" cy="44450"/>
          </a:xfrm>
          <a:prstGeom prst="rect">
            <a:avLst/>
          </a:prstGeom>
          <a:solidFill>
            <a:srgbClr val="00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6804" name="Imagem 9">
            <a:extLst>
              <a:ext uri="{FF2B5EF4-FFF2-40B4-BE49-F238E27FC236}">
                <a16:creationId xmlns:a16="http://schemas.microsoft.com/office/drawing/2014/main" id="{E2687096-9682-3FE1-836F-3929566AE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1750"/>
            <a:ext cx="1203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Como usar a formatação condicional no Excel 2010 - CCM">
            <a:extLst>
              <a:ext uri="{FF2B5EF4-FFF2-40B4-BE49-F238E27FC236}">
                <a16:creationId xmlns:a16="http://schemas.microsoft.com/office/drawing/2014/main" id="{EE48964B-1F52-8169-1228-070B2FD7D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0462"/>
            <a:ext cx="1843304" cy="91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1">
            <a:extLst>
              <a:ext uri="{FF2B5EF4-FFF2-40B4-BE49-F238E27FC236}">
                <a16:creationId xmlns:a16="http://schemas.microsoft.com/office/drawing/2014/main" id="{A220054B-A9DD-BC5E-7373-97D9C238D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248" y="476672"/>
            <a:ext cx="669674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CADA BENEFICIÁRIO PODE AUXILIAR NO CONTROLE DOS CUSTOS?</a:t>
            </a:r>
            <a:endParaRPr lang="pt-BR" alt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3C71891-DD64-0032-011B-F4A8D6F44214}"/>
              </a:ext>
            </a:extLst>
          </p:cNvPr>
          <p:cNvSpPr txBox="1"/>
          <p:nvPr/>
        </p:nvSpPr>
        <p:spPr>
          <a:xfrm>
            <a:off x="318631" y="1408887"/>
            <a:ext cx="828092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Atentar-se ao contrato de cobertura do seu plano de saúde, evitando a judicialização (essa conta é paga por todos, no aumento da contribuição ao plano).</a:t>
            </a:r>
          </a:p>
          <a:p>
            <a:pPr marL="457200" indent="-4572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Avaliar a repetição de exames desnecessariamente;</a:t>
            </a:r>
          </a:p>
          <a:p>
            <a:pPr marL="457200" indent="-4572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Ser fiscal de seu plano na hora de assinaturas nas guias e acompanhamento das cobranças;</a:t>
            </a:r>
          </a:p>
          <a:p>
            <a:pPr marL="457200" indent="-4572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Manter os registros e resultados dos exames para apresentação em consultas auxiliando nos diagnósticos e evitando exames desnecessários.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722038090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B63AB-20FC-1E30-BD46-8BD33F9C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FF5550E-4604-FDBA-B403-59FA11F55F4B}"/>
              </a:ext>
            </a:extLst>
          </p:cNvPr>
          <p:cNvSpPr/>
          <p:nvPr/>
        </p:nvSpPr>
        <p:spPr>
          <a:xfrm rot="20765915">
            <a:off x="7600950" y="6173788"/>
            <a:ext cx="1778000" cy="871537"/>
          </a:xfrm>
          <a:prstGeom prst="roundRect">
            <a:avLst/>
          </a:prstGeom>
          <a:noFill/>
          <a:ln>
            <a:solidFill>
              <a:srgbClr val="00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F100421-D957-D2BF-3BC2-2F4C254E5CBE}"/>
              </a:ext>
            </a:extLst>
          </p:cNvPr>
          <p:cNvSpPr/>
          <p:nvPr/>
        </p:nvSpPr>
        <p:spPr>
          <a:xfrm flipV="1">
            <a:off x="179388" y="6742113"/>
            <a:ext cx="7416800" cy="44450"/>
          </a:xfrm>
          <a:prstGeom prst="rect">
            <a:avLst/>
          </a:prstGeom>
          <a:solidFill>
            <a:srgbClr val="00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6804" name="Imagem 9">
            <a:extLst>
              <a:ext uri="{FF2B5EF4-FFF2-40B4-BE49-F238E27FC236}">
                <a16:creationId xmlns:a16="http://schemas.microsoft.com/office/drawing/2014/main" id="{E2687096-9682-3FE1-836F-3929566AE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1750"/>
            <a:ext cx="1203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">
            <a:extLst>
              <a:ext uri="{FF2B5EF4-FFF2-40B4-BE49-F238E27FC236}">
                <a16:creationId xmlns:a16="http://schemas.microsoft.com/office/drawing/2014/main" id="{A220054B-A9DD-BC5E-7373-97D9C238D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282" y="527756"/>
            <a:ext cx="669674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Sistema de Gestão da Saúde</a:t>
            </a:r>
            <a:endParaRPr lang="pt-BR" alt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Gestao de saude Imagens – Download Grátis no Freep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14" y="1346217"/>
            <a:ext cx="6120680" cy="464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65988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B63AB-20FC-1E30-BD46-8BD33F9C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FF5550E-4604-FDBA-B403-59FA11F55F4B}"/>
              </a:ext>
            </a:extLst>
          </p:cNvPr>
          <p:cNvSpPr/>
          <p:nvPr/>
        </p:nvSpPr>
        <p:spPr>
          <a:xfrm rot="20765915">
            <a:off x="7600950" y="6173788"/>
            <a:ext cx="1778000" cy="871537"/>
          </a:xfrm>
          <a:prstGeom prst="roundRect">
            <a:avLst/>
          </a:prstGeom>
          <a:noFill/>
          <a:ln>
            <a:solidFill>
              <a:srgbClr val="00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F100421-D957-D2BF-3BC2-2F4C254E5CBE}"/>
              </a:ext>
            </a:extLst>
          </p:cNvPr>
          <p:cNvSpPr/>
          <p:nvPr/>
        </p:nvSpPr>
        <p:spPr>
          <a:xfrm flipV="1">
            <a:off x="179388" y="6742113"/>
            <a:ext cx="7416800" cy="44450"/>
          </a:xfrm>
          <a:prstGeom prst="rect">
            <a:avLst/>
          </a:prstGeom>
          <a:solidFill>
            <a:srgbClr val="00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6804" name="Imagem 9">
            <a:extLst>
              <a:ext uri="{FF2B5EF4-FFF2-40B4-BE49-F238E27FC236}">
                <a16:creationId xmlns:a16="http://schemas.microsoft.com/office/drawing/2014/main" id="{E2687096-9682-3FE1-836F-3929566AE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1750"/>
            <a:ext cx="1203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App do Beneficiá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1908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79388" y="5029461"/>
            <a:ext cx="2856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pt-BR" altLang="pt-BR" u="sng" dirty="0" err="1">
                <a:solidFill>
                  <a:srgbClr val="00007E"/>
                </a:solidFill>
                <a:latin typeface="Roboto"/>
                <a:cs typeface="Arial" pitchFamily="34" charset="0"/>
              </a:rPr>
              <a:t>A</a:t>
            </a:r>
            <a:r>
              <a:rPr lang="pt-BR" altLang="pt-BR" u="sng" dirty="0" err="1">
                <a:solidFill>
                  <a:srgbClr val="00007E"/>
                </a:solidFill>
                <a:latin typeface="Roboto"/>
                <a:cs typeface="Arial" pitchFamily="34" charset="0"/>
                <a:hlinkClick r:id="rId5"/>
              </a:rPr>
              <a:t>pp</a:t>
            </a:r>
            <a:r>
              <a:rPr lang="pt-BR" altLang="pt-BR" dirty="0">
                <a:solidFill>
                  <a:srgbClr val="4F8C81"/>
                </a:solidFill>
                <a:latin typeface="Roboto"/>
                <a:cs typeface="Arial" pitchFamily="34" charset="0"/>
                <a:hlinkClick r:id="rId5"/>
              </a:rPr>
              <a:t> do Beneficiário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64813" y="5972967"/>
            <a:ext cx="3223959" cy="40011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000" b="1" dirty="0"/>
              <a:t>Novo Portal do Beneficiário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519791" y="363726"/>
            <a:ext cx="4474984" cy="6370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1" dirty="0"/>
              <a:t>Disponibilização de novo Portal de Beneficiários  mais moderno e com mais informações para acompanhamento das demandas;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1" dirty="0"/>
              <a:t>Aplicativo para que os beneficiários tenham a informação “na palma da mão”;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1" dirty="0"/>
              <a:t>Maior interatividade e busca de resolutividade das demandas num menor tempo e com melhor qualidade.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98556714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B63AB-20FC-1E30-BD46-8BD33F9C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FF5550E-4604-FDBA-B403-59FA11F55F4B}"/>
              </a:ext>
            </a:extLst>
          </p:cNvPr>
          <p:cNvSpPr/>
          <p:nvPr/>
        </p:nvSpPr>
        <p:spPr>
          <a:xfrm rot="20765915">
            <a:off x="7600950" y="6173788"/>
            <a:ext cx="1778000" cy="871537"/>
          </a:xfrm>
          <a:prstGeom prst="roundRect">
            <a:avLst/>
          </a:prstGeom>
          <a:noFill/>
          <a:ln>
            <a:solidFill>
              <a:srgbClr val="00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F100421-D957-D2BF-3BC2-2F4C254E5CBE}"/>
              </a:ext>
            </a:extLst>
          </p:cNvPr>
          <p:cNvSpPr/>
          <p:nvPr/>
        </p:nvSpPr>
        <p:spPr>
          <a:xfrm flipV="1">
            <a:off x="179388" y="6742113"/>
            <a:ext cx="7416800" cy="44450"/>
          </a:xfrm>
          <a:prstGeom prst="rect">
            <a:avLst/>
          </a:prstGeom>
          <a:solidFill>
            <a:srgbClr val="00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6804" name="Imagem 9">
            <a:extLst>
              <a:ext uri="{FF2B5EF4-FFF2-40B4-BE49-F238E27FC236}">
                <a16:creationId xmlns:a16="http://schemas.microsoft.com/office/drawing/2014/main" id="{E2687096-9682-3FE1-836F-3929566AE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1750"/>
            <a:ext cx="1203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" y="1008815"/>
            <a:ext cx="909051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1">
            <a:extLst>
              <a:ext uri="{FF2B5EF4-FFF2-40B4-BE49-F238E27FC236}">
                <a16:creationId xmlns:a16="http://schemas.microsoft.com/office/drawing/2014/main" id="{A220054B-A9DD-BC5E-7373-97D9C238D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969" y="332656"/>
            <a:ext cx="6696744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as Mudanças?</a:t>
            </a:r>
            <a:endParaRPr lang="pt-BR" alt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9927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/>
          <p:cNvSpPr/>
          <p:nvPr/>
        </p:nvSpPr>
        <p:spPr>
          <a:xfrm rot="20765915">
            <a:off x="7600950" y="6173788"/>
            <a:ext cx="1778000" cy="871537"/>
          </a:xfrm>
          <a:prstGeom prst="roundRect">
            <a:avLst/>
          </a:prstGeom>
          <a:noFill/>
          <a:ln>
            <a:solidFill>
              <a:srgbClr val="00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 flipV="1">
            <a:off x="179388" y="6742113"/>
            <a:ext cx="7416800" cy="44450"/>
          </a:xfrm>
          <a:prstGeom prst="rect">
            <a:avLst/>
          </a:prstGeom>
          <a:solidFill>
            <a:srgbClr val="00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6804" name="Imagem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1750"/>
            <a:ext cx="1203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6E5B414-DA5A-0602-0851-9DF2B45B98B3}"/>
              </a:ext>
            </a:extLst>
          </p:cNvPr>
          <p:cNvSpPr txBox="1"/>
          <p:nvPr/>
        </p:nvSpPr>
        <p:spPr>
          <a:xfrm>
            <a:off x="468019" y="518083"/>
            <a:ext cx="5928123" cy="598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3200" dirty="0">
              <a:solidFill>
                <a:srgbClr val="0000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3200" dirty="0">
              <a:solidFill>
                <a:srgbClr val="0000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rgbClr val="0000D8"/>
                </a:solidFill>
                <a:latin typeface="Arial" pitchFamily="34" charset="0"/>
                <a:cs typeface="Arial" pitchFamily="34" charset="0"/>
              </a:rPr>
              <a:t>Desejamos um Feliz Natal e que 2026 venha cheio de muita Saúde e Paz!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3200" dirty="0">
              <a:solidFill>
                <a:srgbClr val="0000D8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3200" dirty="0">
              <a:solidFill>
                <a:srgbClr val="0000D8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3200" dirty="0">
              <a:solidFill>
                <a:srgbClr val="0000D8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3200" dirty="0">
              <a:solidFill>
                <a:srgbClr val="0000D8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1600" i="1" dirty="0">
              <a:solidFill>
                <a:srgbClr val="0000D8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1600" i="1" dirty="0">
                <a:solidFill>
                  <a:srgbClr val="0000D8"/>
                </a:solidFill>
                <a:latin typeface="Arial" pitchFamily="34" charset="0"/>
                <a:cs typeface="Arial" pitchFamily="34" charset="0"/>
              </a:rPr>
              <a:t>Agros: previdência, saúde e qualidade de  vida no presente e no futuro</a:t>
            </a:r>
            <a:r>
              <a:rPr lang="pt-BR" sz="1800" i="1" dirty="0">
                <a:solidFill>
                  <a:srgbClr val="0000D8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8" name="Picture 4" descr="Natal-Quadro-Fé. Amor. Saúde. Alegria. Esperança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42" y="1772816"/>
            <a:ext cx="2064765" cy="367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929055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5035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3C2FB-6CA1-F264-853D-BF75AAF17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Planos de Saúde – Reajuste dos planos Feas e criação do Economus Futuro –  Economus – 2020">
            <a:extLst>
              <a:ext uri="{FF2B5EF4-FFF2-40B4-BE49-F238E27FC236}">
                <a16:creationId xmlns:a16="http://schemas.microsoft.com/office/drawing/2014/main" id="{653DF283-2C5A-52F5-ED06-272B08983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96" y="5134592"/>
            <a:ext cx="3438630" cy="172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1F66618E-9E50-7951-0080-6ABD289BBA0C}"/>
              </a:ext>
            </a:extLst>
          </p:cNvPr>
          <p:cNvSpPr/>
          <p:nvPr/>
        </p:nvSpPr>
        <p:spPr>
          <a:xfrm rot="20765915">
            <a:off x="7600950" y="6173788"/>
            <a:ext cx="1778000" cy="871537"/>
          </a:xfrm>
          <a:prstGeom prst="roundRect">
            <a:avLst/>
          </a:prstGeom>
          <a:noFill/>
          <a:ln>
            <a:solidFill>
              <a:srgbClr val="00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EF52799-E2E0-D680-B215-46DD671FD672}"/>
              </a:ext>
            </a:extLst>
          </p:cNvPr>
          <p:cNvSpPr/>
          <p:nvPr/>
        </p:nvSpPr>
        <p:spPr>
          <a:xfrm flipV="1">
            <a:off x="179388" y="6742113"/>
            <a:ext cx="7416800" cy="44450"/>
          </a:xfrm>
          <a:prstGeom prst="rect">
            <a:avLst/>
          </a:prstGeom>
          <a:solidFill>
            <a:srgbClr val="00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6804" name="Imagem 9">
            <a:extLst>
              <a:ext uri="{FF2B5EF4-FFF2-40B4-BE49-F238E27FC236}">
                <a16:creationId xmlns:a16="http://schemas.microsoft.com/office/drawing/2014/main" id="{73FA41AE-6980-D77D-C864-05DA83722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1750"/>
            <a:ext cx="1203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2">
            <a:extLst>
              <a:ext uri="{FF2B5EF4-FFF2-40B4-BE49-F238E27FC236}">
                <a16:creationId xmlns:a16="http://schemas.microsoft.com/office/drawing/2014/main" id="{D9D4EAD4-0796-E8C3-9857-5DA113BF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3217"/>
            <a:ext cx="8569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Avaliação Atuarial</a:t>
            </a:r>
          </a:p>
        </p:txBody>
      </p:sp>
      <p:sp>
        <p:nvSpPr>
          <p:cNvPr id="8" name="Espaço Reservado para Conteúdo 1">
            <a:extLst>
              <a:ext uri="{FF2B5EF4-FFF2-40B4-BE49-F238E27FC236}">
                <a16:creationId xmlns:a16="http://schemas.microsoft.com/office/drawing/2014/main" id="{FD2D62DA-EB0F-A5AA-FBD6-6061D4AED897}"/>
              </a:ext>
            </a:extLst>
          </p:cNvPr>
          <p:cNvSpPr txBox="1">
            <a:spLocks/>
          </p:cNvSpPr>
          <p:nvPr/>
        </p:nvSpPr>
        <p:spPr>
          <a:xfrm>
            <a:off x="251520" y="1245558"/>
            <a:ext cx="8569325" cy="5325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Levantamento dos custos assistenciais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pessoa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base nas despesas assistenciais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(gastos)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período de abril/2024 a novembro/2025;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Ajustes na base de dados para adequá-la à realidade da operadora (IPCA Saúde, INSS de prestador de serviços, etc.);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de margem de segurança estatística com 95% de confiança;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da necessidade de receita projetada (sem considerar eventual contingência judicial);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com a receita atual;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Proposição de Plano de Custeio </a:t>
            </a:r>
          </a:p>
          <a:p>
            <a:pPr>
              <a:spcAft>
                <a:spcPts val="0"/>
              </a:spcAft>
              <a:defRPr/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compatível com a necessidade de receita.</a:t>
            </a:r>
          </a:p>
          <a:p>
            <a:pPr algn="just">
              <a:buFont typeface="Wingdings 2" pitchFamily="18" charset="2"/>
              <a:buNone/>
              <a:defRPr/>
            </a:pP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493935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31E27-A5BD-ADF7-E929-0EF40132B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224A91E-DB6B-B535-D711-4EF5B3D9850B}"/>
              </a:ext>
            </a:extLst>
          </p:cNvPr>
          <p:cNvSpPr/>
          <p:nvPr/>
        </p:nvSpPr>
        <p:spPr>
          <a:xfrm rot="20765915">
            <a:off x="7600950" y="6173788"/>
            <a:ext cx="1778000" cy="871537"/>
          </a:xfrm>
          <a:prstGeom prst="roundRect">
            <a:avLst/>
          </a:prstGeom>
          <a:noFill/>
          <a:ln>
            <a:solidFill>
              <a:srgbClr val="00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FA34F8F-08E4-0886-92AE-5B495FFA8549}"/>
              </a:ext>
            </a:extLst>
          </p:cNvPr>
          <p:cNvSpPr/>
          <p:nvPr/>
        </p:nvSpPr>
        <p:spPr>
          <a:xfrm flipV="1">
            <a:off x="179388" y="6742113"/>
            <a:ext cx="7416800" cy="44450"/>
          </a:xfrm>
          <a:prstGeom prst="rect">
            <a:avLst/>
          </a:prstGeom>
          <a:solidFill>
            <a:srgbClr val="00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6804" name="Imagem 9">
            <a:extLst>
              <a:ext uri="{FF2B5EF4-FFF2-40B4-BE49-F238E27FC236}">
                <a16:creationId xmlns:a16="http://schemas.microsoft.com/office/drawing/2014/main" id="{C8A119B5-8B8A-12E0-321A-FCB3D5F3C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1750"/>
            <a:ext cx="1203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9">
            <a:extLst>
              <a:ext uri="{FF2B5EF4-FFF2-40B4-BE49-F238E27FC236}">
                <a16:creationId xmlns:a16="http://schemas.microsoft.com/office/drawing/2014/main" id="{0B148EE3-A3F1-2954-082C-E01545ACF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366" y="1340768"/>
            <a:ext cx="404255" cy="50405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D8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pt-BR" altLang="pt-BR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2E40099-3C57-B741-C9FE-A7FDC7DC1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38" y="836712"/>
            <a:ext cx="2046188" cy="79613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00A2"/>
                </a:solidFill>
                <a:latin typeface="Arial" pitchFamily="34" charset="0"/>
                <a:cs typeface="Arial" pitchFamily="34" charset="0"/>
              </a:rPr>
              <a:t>NECESSIDADE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00A2"/>
                </a:solidFill>
                <a:latin typeface="Arial" pitchFamily="34" charset="0"/>
                <a:cs typeface="Arial" pitchFamily="34" charset="0"/>
              </a:rPr>
              <a:t>DE RECEITA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4B94344-C963-31B6-9838-A1A3F65CB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473449"/>
            <a:ext cx="2475061" cy="883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>
              <a:solidFill>
                <a:srgbClr val="EEEC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00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  POR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00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FAIXA  ETÁRIA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00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GRUPO FAMILIAR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AF0276-D9B4-71DB-6634-C4C4E68A7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0133" y="1966426"/>
            <a:ext cx="2468563" cy="1317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00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SUBSÍDIO 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00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rgbClr val="0000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FAIXA DE RENDA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rgbClr val="0000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POR FAIXA ETÁRIA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rgbClr val="0000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FAMILIAR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459593-77A5-EDF6-6F8D-15B1A7998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6965" y="1954180"/>
            <a:ext cx="2495550" cy="1339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00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A66BF80-32EE-1879-7CB2-E541F88DB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056" y="3465924"/>
            <a:ext cx="6882407" cy="10874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00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&lt; ou = 0                       </a:t>
            </a:r>
            <a:r>
              <a:rPr lang="pt-BR" sz="1400" dirty="0">
                <a:solidFill>
                  <a:srgbClr val="0000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CONTRIBUIÇÃO DEVIDA = 0</a:t>
            </a:r>
          </a:p>
          <a:p>
            <a:pPr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00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&gt; 0 e &lt; TETO               </a:t>
            </a:r>
            <a:r>
              <a:rPr lang="pt-BR" sz="1400" dirty="0">
                <a:solidFill>
                  <a:srgbClr val="0000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CONTRIBUIÇÃO DEVIDA = RESULTADO</a:t>
            </a:r>
          </a:p>
          <a:p>
            <a:pPr fontAlgn="auto">
              <a:spcBef>
                <a:spcPts val="900"/>
              </a:spcBef>
              <a:spcAft>
                <a:spcPts val="900"/>
              </a:spcAft>
              <a:defRPr/>
            </a:pPr>
            <a:r>
              <a:rPr lang="pt-BR" sz="1400" b="1" dirty="0">
                <a:solidFill>
                  <a:srgbClr val="0000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= ou &gt; TETO                </a:t>
            </a:r>
            <a:r>
              <a:rPr lang="pt-BR" sz="1400" dirty="0">
                <a:solidFill>
                  <a:srgbClr val="0000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CONTRIBUIÇÃO DEVIDA = TETO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BF96EA32-FBA0-5CEA-1EBE-8CE3583CB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51" y="4906876"/>
            <a:ext cx="8532097" cy="168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00A2"/>
                </a:solidFill>
                <a:latin typeface="Arial" charset="0"/>
                <a:cs typeface="Arial" charset="0"/>
              </a:rPr>
              <a:t>O FUNDO ASSISTENCIAL COBRE:</a:t>
            </a:r>
            <a:r>
              <a:rPr lang="pt-BR" sz="1600" b="1" dirty="0">
                <a:solidFill>
                  <a:srgbClr val="0000A2"/>
                </a:solidFill>
                <a:latin typeface="Arial" charset="0"/>
                <a:cs typeface="Arial" charset="0"/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1400" b="1" dirty="0">
                <a:solidFill>
                  <a:srgbClr val="0000A2"/>
                </a:solidFill>
                <a:latin typeface="Arial" charset="0"/>
                <a:cs typeface="Arial" charset="0"/>
              </a:rPr>
              <a:t> </a:t>
            </a:r>
            <a:r>
              <a:rPr lang="pt-BR" sz="1400" dirty="0">
                <a:solidFill>
                  <a:srgbClr val="0000A2"/>
                </a:solidFill>
                <a:latin typeface="Arial" charset="0"/>
                <a:cs typeface="Arial" charset="0"/>
              </a:rPr>
              <a:t>Valores que excederem o teto de 30%;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1400" dirty="0">
                <a:solidFill>
                  <a:srgbClr val="0000A2"/>
                </a:solidFill>
                <a:latin typeface="Arial" charset="0"/>
                <a:cs typeface="Arial" charset="0"/>
              </a:rPr>
              <a:t> Subsídio dos beneficiários do PAS-UFV;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1400" dirty="0">
                <a:solidFill>
                  <a:srgbClr val="0000A2"/>
                </a:solidFill>
                <a:latin typeface="Arial" charset="0"/>
                <a:cs typeface="Arial" charset="0"/>
              </a:rPr>
              <a:t>Custeio da Contribuição dos aposentados e pensionistas (Regime CLT);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1400" dirty="0">
                <a:solidFill>
                  <a:srgbClr val="0000A2"/>
                </a:solidFill>
                <a:latin typeface="Arial" charset="0"/>
                <a:cs typeface="Arial" charset="0"/>
              </a:rPr>
              <a:t> Programa de Promoção da Saúde e Prevenção de Doenças (0,4%);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1400" dirty="0">
                <a:solidFill>
                  <a:srgbClr val="0000A2"/>
                </a:solidFill>
                <a:latin typeface="Arial" charset="0"/>
                <a:cs typeface="Arial" charset="0"/>
              </a:rPr>
              <a:t> Contas que ultrapassarem a margem de segurança estatística de 95%.</a:t>
            </a:r>
          </a:p>
        </p:txBody>
      </p:sp>
      <p:sp>
        <p:nvSpPr>
          <p:cNvPr id="11" name="Menos 14">
            <a:extLst>
              <a:ext uri="{FF2B5EF4-FFF2-40B4-BE49-F238E27FC236}">
                <a16:creationId xmlns:a16="http://schemas.microsoft.com/office/drawing/2014/main" id="{E37F9424-9205-88DF-B91F-842B1E2BCAF7}"/>
              </a:ext>
            </a:extLst>
          </p:cNvPr>
          <p:cNvSpPr/>
          <p:nvPr/>
        </p:nvSpPr>
        <p:spPr bwMode="auto">
          <a:xfrm>
            <a:off x="3033689" y="2531051"/>
            <a:ext cx="198437" cy="214312"/>
          </a:xfrm>
          <a:prstGeom prst="mathMinus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Igual 15">
            <a:extLst>
              <a:ext uri="{FF2B5EF4-FFF2-40B4-BE49-F238E27FC236}">
                <a16:creationId xmlns:a16="http://schemas.microsoft.com/office/drawing/2014/main" id="{E0128EE6-62D1-E61B-A1B2-211DC3F7FACD}"/>
              </a:ext>
            </a:extLst>
          </p:cNvPr>
          <p:cNvSpPr/>
          <p:nvPr/>
        </p:nvSpPr>
        <p:spPr bwMode="auto">
          <a:xfrm>
            <a:off x="5849767" y="2570490"/>
            <a:ext cx="263525" cy="214312"/>
          </a:xfrm>
          <a:prstGeom prst="mathEqual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omo negociar para favorecer a redução de custos operacionais? Cargo X –  Tecnologia para Transportes">
            <a:extLst>
              <a:ext uri="{FF2B5EF4-FFF2-40B4-BE49-F238E27FC236}">
                <a16:creationId xmlns:a16="http://schemas.microsoft.com/office/drawing/2014/main" id="{FE25B531-6CB5-AC27-EEF4-81C55B56F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"/>
          <a:stretch/>
        </p:blipFill>
        <p:spPr bwMode="auto">
          <a:xfrm>
            <a:off x="460520" y="1814716"/>
            <a:ext cx="2468563" cy="122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5">
            <a:extLst>
              <a:ext uri="{FF2B5EF4-FFF2-40B4-BE49-F238E27FC236}">
                <a16:creationId xmlns:a16="http://schemas.microsoft.com/office/drawing/2014/main" id="{F138E905-C7F8-1957-4283-2FA79DBD6307}"/>
              </a:ext>
            </a:extLst>
          </p:cNvPr>
          <p:cNvSpPr txBox="1">
            <a:spLocks/>
          </p:cNvSpPr>
          <p:nvPr/>
        </p:nvSpPr>
        <p:spPr>
          <a:xfrm>
            <a:off x="2729756" y="332578"/>
            <a:ext cx="6218891" cy="11891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3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Formatação do custeio dos planos de saúde do Agros</a:t>
            </a:r>
          </a:p>
        </p:txBody>
      </p:sp>
    </p:spTree>
    <p:extLst>
      <p:ext uri="{BB962C8B-B14F-4D97-AF65-F5344CB8AC3E}">
        <p14:creationId xmlns:p14="http://schemas.microsoft.com/office/powerpoint/2010/main" val="66316575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8FE83E1-A0B6-5DA9-CC14-D5E0EF4F888B}"/>
              </a:ext>
            </a:extLst>
          </p:cNvPr>
          <p:cNvSpPr/>
          <p:nvPr/>
        </p:nvSpPr>
        <p:spPr>
          <a:xfrm>
            <a:off x="3131840" y="1170452"/>
            <a:ext cx="1584176" cy="4534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130" name="Espaço Reservado para Conteúdo 1"/>
          <p:cNvSpPr txBox="1">
            <a:spLocks/>
          </p:cNvSpPr>
          <p:nvPr/>
        </p:nvSpPr>
        <p:spPr bwMode="auto">
          <a:xfrm>
            <a:off x="0" y="4780329"/>
            <a:ext cx="9144000" cy="210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547688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822325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096963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13716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pt-BR" alt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Custo do grupo familiar (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R$ 1.897,78) </a:t>
            </a:r>
            <a:r>
              <a:rPr lang="pt-BR" altLang="pt-BR" sz="2800" b="1" dirty="0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</a:rPr>
              <a:t>-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 s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ubsídio do grupo familiar (R$ 1.238,92)  </a:t>
            </a:r>
            <a:r>
              <a:rPr lang="pt-BR" altLang="pt-BR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=  Valor da contribuição (R$ 643,86)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pt-BR" altLang="pt-BR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Teto de Contribuição de 30% do salário = R$ 720,00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pt-BR" altLang="pt-BR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Contribuição a pagar = R$ 643,86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170452"/>
            <a:ext cx="9143999" cy="12504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pt-BR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Remuneração do titular: </a:t>
            </a:r>
            <a:r>
              <a:rPr lang="pt-BR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R$ 2.400,00</a:t>
            </a:r>
            <a:r>
              <a:rPr lang="pt-BR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Plano: Agros Saúde I com </a:t>
            </a:r>
            <a:r>
              <a:rPr lang="pt-BR" sz="20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Odonto</a:t>
            </a:r>
            <a:endParaRPr lang="pt-BR" sz="2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pt-BR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Composição e custos do grupo familiar:</a:t>
            </a:r>
          </a:p>
          <a:p>
            <a:pPr algn="just">
              <a:defRPr/>
            </a:pPr>
            <a:r>
              <a:rPr lang="pt-BR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8132" name="Imagem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3339">
            <a:off x="328567" y="309945"/>
            <a:ext cx="536509" cy="78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827584" y="491638"/>
            <a:ext cx="86709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1 - Cálculo do custeio </a:t>
            </a:r>
            <a:r>
              <a:rPr lang="pt-BR" alt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(maio/2025 a </a:t>
            </a:r>
            <a:r>
              <a:rPr lang="pt-BR" altLang="pt-BR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</a:t>
            </a:r>
            <a:r>
              <a:rPr lang="pt-BR" alt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/2026)</a:t>
            </a:r>
            <a:endParaRPr lang="pt-BR" alt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78953" y="1988840"/>
          <a:ext cx="7658100" cy="2679924"/>
        </p:xfrm>
        <a:graphic>
          <a:graphicData uri="http://schemas.openxmlformats.org/drawingml/2006/table">
            <a:tbl>
              <a:tblPr firstRow="1" lastRow="1" bandRow="1"/>
              <a:tblGrid>
                <a:gridCol w="2552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25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Idade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Custo por faixa etária (R$)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Subsídio (R$)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6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Titular com 54 anos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R$ 820,05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R$ 372,51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0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Cônjuge com 45 anos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R$ 562,33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R$ 361,06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4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Filho com 15 anos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R$ 234,28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R$ 254,18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4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Filho com 20 anos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R$ 281,12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R$ 266,17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458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R$ 1.897,78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R$ 1.238,92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07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CD904A6-F77C-96A2-E708-4719967F80DD}"/>
              </a:ext>
            </a:extLst>
          </p:cNvPr>
          <p:cNvSpPr/>
          <p:nvPr/>
        </p:nvSpPr>
        <p:spPr>
          <a:xfrm>
            <a:off x="3131840" y="1170452"/>
            <a:ext cx="1584176" cy="4534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130" name="Espaço Reservado para Conteúdo 1"/>
          <p:cNvSpPr txBox="1">
            <a:spLocks/>
          </p:cNvSpPr>
          <p:nvPr/>
        </p:nvSpPr>
        <p:spPr bwMode="auto">
          <a:xfrm>
            <a:off x="0" y="4659781"/>
            <a:ext cx="9144000" cy="210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547688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822325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096963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13716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pt-BR" alt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Custo do grupo familiar (</a:t>
            </a:r>
            <a:r>
              <a:rPr lang="pt-BR" altLang="pt-BR" sz="2000" b="1" dirty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R$ 1.897,78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) </a:t>
            </a:r>
            <a:r>
              <a:rPr lang="pt-BR" altLang="pt-BR" sz="2800" b="1" dirty="0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</a:rPr>
              <a:t>-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 s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ubsídio do grupo familiar (</a:t>
            </a:r>
            <a:r>
              <a:rPr lang="pt-BR" altLang="pt-BR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R$ 974,66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)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pt-BR" altLang="pt-BR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=  Valor da contribuição (R$ 923,12)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pt-BR" altLang="pt-BR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Teto de Contribuição de 30% do salário = R$ 1.650,00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pt-BR" altLang="pt-BR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Contribuição a pagar = R$ 923,12 </a:t>
            </a:r>
            <a:endParaRPr lang="pt-BR" altLang="pt-BR" sz="2800" dirty="0">
              <a:solidFill>
                <a:srgbClr val="0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145691"/>
            <a:ext cx="9144000" cy="127519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pt-BR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Remuneração do titular: </a:t>
            </a:r>
            <a:r>
              <a:rPr lang="pt-BR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R$ 5.500,00 - </a:t>
            </a:r>
            <a:r>
              <a:rPr lang="pt-BR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Plano: Agros Saúde I com </a:t>
            </a:r>
            <a:r>
              <a:rPr lang="pt-BR" sz="20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Odonto</a:t>
            </a:r>
            <a:endParaRPr lang="pt-BR" sz="2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pt-BR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Composição e custos do grupo familiar:</a:t>
            </a:r>
          </a:p>
          <a:p>
            <a:pPr algn="just">
              <a:defRPr/>
            </a:pPr>
            <a:r>
              <a:rPr lang="pt-BR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Imagem 7">
            <a:extLst>
              <a:ext uri="{FF2B5EF4-FFF2-40B4-BE49-F238E27FC236}">
                <a16:creationId xmlns:a16="http://schemas.microsoft.com/office/drawing/2014/main" id="{5451AE0C-808D-F4A0-74F7-7B3B90C6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3339">
            <a:off x="135085" y="100469"/>
            <a:ext cx="536509" cy="78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2">
            <a:extLst>
              <a:ext uri="{FF2B5EF4-FFF2-40B4-BE49-F238E27FC236}">
                <a16:creationId xmlns:a16="http://schemas.microsoft.com/office/drawing/2014/main" id="{28868550-DE10-2DA0-67E2-F18C97438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91638"/>
            <a:ext cx="86709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2 - Cálculo no NOVO custeio </a:t>
            </a:r>
            <a:r>
              <a:rPr lang="pt-BR" alt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(maio/2025 a </a:t>
            </a:r>
            <a:r>
              <a:rPr lang="pt-BR" altLang="pt-BR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</a:t>
            </a:r>
            <a:r>
              <a:rPr lang="pt-BR" alt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/2026)</a:t>
            </a:r>
            <a:endParaRPr lang="pt-BR" alt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11560" y="2021374"/>
          <a:ext cx="7658100" cy="2641600"/>
        </p:xfrm>
        <a:graphic>
          <a:graphicData uri="http://schemas.openxmlformats.org/drawingml/2006/table">
            <a:tbl>
              <a:tblPr firstRow="1" lastRow="1" bandRow="1"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1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Idade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Custo por faixa etária (R$)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Subsídio (R$)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Titular com 54 anos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R$ 820,05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R$ 289,80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Cônjuge com 45 anos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R$ 562,33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R$ 280,87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Filho com 15 anos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R$ 234,28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R$ 196,34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Filho com 20 anos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R$ 281,12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R$ 207,65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R$ 1.897,78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R$ 974,66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14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C5087-4348-5E0E-9C49-BF0F626C0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1673A5C-6BD8-78D0-BA07-193D48A7D3B0}"/>
              </a:ext>
            </a:extLst>
          </p:cNvPr>
          <p:cNvSpPr/>
          <p:nvPr/>
        </p:nvSpPr>
        <p:spPr>
          <a:xfrm rot="20765915">
            <a:off x="7600950" y="6173788"/>
            <a:ext cx="1778000" cy="871537"/>
          </a:xfrm>
          <a:prstGeom prst="roundRect">
            <a:avLst/>
          </a:prstGeom>
          <a:noFill/>
          <a:ln>
            <a:solidFill>
              <a:srgbClr val="00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6C57851-604C-6873-2FAB-8B06B7941D9A}"/>
              </a:ext>
            </a:extLst>
          </p:cNvPr>
          <p:cNvSpPr/>
          <p:nvPr/>
        </p:nvSpPr>
        <p:spPr>
          <a:xfrm flipV="1">
            <a:off x="179388" y="6742113"/>
            <a:ext cx="7416800" cy="44450"/>
          </a:xfrm>
          <a:prstGeom prst="rect">
            <a:avLst/>
          </a:prstGeom>
          <a:solidFill>
            <a:srgbClr val="00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6804" name="Imagem 9">
            <a:extLst>
              <a:ext uri="{FF2B5EF4-FFF2-40B4-BE49-F238E27FC236}">
                <a16:creationId xmlns:a16="http://schemas.microsoft.com/office/drawing/2014/main" id="{83572227-7659-41B5-529D-0A252291B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1750"/>
            <a:ext cx="1203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73C78E9-8576-6AC0-A826-8705CE1990E6}"/>
              </a:ext>
            </a:extLst>
          </p:cNvPr>
          <p:cNvSpPr/>
          <p:nvPr/>
        </p:nvSpPr>
        <p:spPr>
          <a:xfrm rot="20765915">
            <a:off x="7600950" y="6173788"/>
            <a:ext cx="1778000" cy="871537"/>
          </a:xfrm>
          <a:prstGeom prst="roundRect">
            <a:avLst/>
          </a:prstGeom>
          <a:noFill/>
          <a:ln>
            <a:solidFill>
              <a:srgbClr val="00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E582FBD-2365-47E5-C6A0-C155B2EC384F}"/>
              </a:ext>
            </a:extLst>
          </p:cNvPr>
          <p:cNvSpPr/>
          <p:nvPr/>
        </p:nvSpPr>
        <p:spPr>
          <a:xfrm flipV="1">
            <a:off x="179388" y="6742113"/>
            <a:ext cx="7416800" cy="44450"/>
          </a:xfrm>
          <a:prstGeom prst="rect">
            <a:avLst/>
          </a:prstGeom>
          <a:solidFill>
            <a:srgbClr val="00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6" name="Imagem 9">
            <a:extLst>
              <a:ext uri="{FF2B5EF4-FFF2-40B4-BE49-F238E27FC236}">
                <a16:creationId xmlns:a16="http://schemas.microsoft.com/office/drawing/2014/main" id="{C2F3EE06-DC29-45DF-CD7A-01ADDDA4E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1750"/>
            <a:ext cx="1203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D847560A-A045-5C53-5052-1189C06BFB58}"/>
              </a:ext>
            </a:extLst>
          </p:cNvPr>
          <p:cNvSpPr>
            <a:spLocks noChangeArrowheads="1"/>
          </p:cNvSpPr>
          <p:nvPr/>
        </p:nvSpPr>
        <p:spPr bwMode="auto">
          <a:xfrm rot="13290272">
            <a:off x="5857567" y="3891967"/>
            <a:ext cx="2033444" cy="2345228"/>
          </a:xfrm>
          <a:prstGeom prst="rightArrowCallout">
            <a:avLst>
              <a:gd name="adj1" fmla="val 25021"/>
              <a:gd name="adj2" fmla="val 25015"/>
              <a:gd name="adj3" fmla="val 17292"/>
              <a:gd name="adj4" fmla="val 66667"/>
            </a:avLst>
          </a:prstGeom>
          <a:gradFill rotWithShape="1">
            <a:gsLst>
              <a:gs pos="0">
                <a:srgbClr val="764040"/>
              </a:gs>
              <a:gs pos="100000">
                <a:srgbClr val="FF8B8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600" dirty="0">
                <a:latin typeface="+mj-lt"/>
              </a:rPr>
              <a:t>Impacto Tecnológico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600" dirty="0">
                <a:latin typeface="+mj-lt"/>
              </a:rPr>
              <a:t>Envelhecimento da massa assistida (Agros)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D3775494-F3C5-BEB3-32CD-4A895AE0C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6217" y="2854325"/>
            <a:ext cx="2784400" cy="830997"/>
          </a:xfrm>
          <a:prstGeom prst="leftArrowCallout">
            <a:avLst>
              <a:gd name="adj1" fmla="val 26478"/>
              <a:gd name="adj2" fmla="val 25000"/>
              <a:gd name="adj3" fmla="val 36090"/>
              <a:gd name="adj4" fmla="val 76763"/>
            </a:avLst>
          </a:prstGeom>
          <a:solidFill>
            <a:schemeClr val="accent5">
              <a:alpha val="60000"/>
            </a:schemeClr>
          </a:solidFill>
          <a:ln>
            <a:headEnd/>
            <a:tailEnd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t-BR" altLang="pt-BR" sz="1600" b="1" dirty="0">
                <a:latin typeface="+mj-lt"/>
              </a:rPr>
              <a:t>Prestadores de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t-BR" altLang="pt-BR" sz="1600" b="1" dirty="0">
                <a:latin typeface="+mj-lt"/>
              </a:rPr>
              <a:t>Serviço</a:t>
            </a:r>
            <a:r>
              <a:rPr lang="pt-BR" altLang="pt-BR" sz="1600" dirty="0">
                <a:latin typeface="+mj-lt"/>
              </a:rPr>
              <a:t>: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t-BR" altLang="pt-BR" sz="1600" dirty="0">
                <a:latin typeface="+mj-lt"/>
              </a:rPr>
              <a:t>Pressão por reajustes</a:t>
            </a: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4C6159CF-E8F0-4A65-29E0-BCC3F8D4A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900" y="4843463"/>
            <a:ext cx="3025775" cy="1844675"/>
          </a:xfrm>
          <a:prstGeom prst="upArrowCallout">
            <a:avLst>
              <a:gd name="adj1" fmla="val 41007"/>
              <a:gd name="adj2" fmla="val 33148"/>
              <a:gd name="adj3" fmla="val 16667"/>
              <a:gd name="adj4" fmla="val 66667"/>
            </a:avLst>
          </a:prstGeom>
          <a:gradFill rotWithShape="1">
            <a:gsLst>
              <a:gs pos="0">
                <a:srgbClr val="3C6574"/>
              </a:gs>
              <a:gs pos="50000">
                <a:srgbClr val="81DBFB"/>
              </a:gs>
              <a:gs pos="100000">
                <a:srgbClr val="3C6574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t-BR" altLang="pt-BR" sz="1600" b="1" dirty="0">
                <a:latin typeface="+mj-lt"/>
              </a:rPr>
              <a:t>Beneficiário:</a:t>
            </a:r>
            <a:endParaRPr lang="pt-BR" altLang="pt-BR" sz="1600" dirty="0">
              <a:latin typeface="+mj-lt"/>
            </a:endParaRPr>
          </a:p>
          <a:p>
            <a:pPr marL="541338" indent="-161925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600" dirty="0">
                <a:latin typeface="+mj-lt"/>
              </a:rPr>
              <a:t>Pressão por maiores coberturas. </a:t>
            </a:r>
          </a:p>
          <a:p>
            <a:pPr marL="541338" indent="-161925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600" dirty="0">
                <a:latin typeface="+mj-lt"/>
              </a:rPr>
              <a:t>Judicialização</a:t>
            </a: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ACE89E11-8CAA-6285-6B92-590B48796B8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71790" y="201987"/>
            <a:ext cx="1992309" cy="3312368"/>
          </a:xfrm>
          <a:prstGeom prst="rightArrowCallout">
            <a:avLst>
              <a:gd name="adj1" fmla="val 58668"/>
              <a:gd name="adj2" fmla="val 58660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vert="eaVert"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22313" indent="-180975">
              <a:spcBef>
                <a:spcPct val="0"/>
              </a:spcBef>
              <a:defRPr/>
            </a:pPr>
            <a:r>
              <a:rPr lang="pt-BR" altLang="pt-BR" sz="1600" dirty="0">
                <a:latin typeface="+mj-lt"/>
              </a:rPr>
              <a:t>Aumento da população assistida (Brasil)</a:t>
            </a:r>
          </a:p>
          <a:p>
            <a:pPr marL="722313" indent="-180975">
              <a:spcBef>
                <a:spcPct val="0"/>
              </a:spcBef>
              <a:defRPr/>
            </a:pPr>
            <a:r>
              <a:rPr lang="pt-BR" altLang="pt-BR" sz="1600" dirty="0">
                <a:latin typeface="+mj-lt"/>
              </a:rPr>
              <a:t>Maior demanda e menor oferta de serviços </a:t>
            </a:r>
          </a:p>
        </p:txBody>
      </p:sp>
      <p:sp>
        <p:nvSpPr>
          <p:cNvPr id="11" name="Oval 18">
            <a:extLst>
              <a:ext uri="{FF2B5EF4-FFF2-40B4-BE49-F238E27FC236}">
                <a16:creationId xmlns:a16="http://schemas.microsoft.com/office/drawing/2014/main" id="{6FF3C977-25C6-6837-DFA2-67DAED12D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3024188"/>
            <a:ext cx="3455988" cy="1728787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t-BR" altLang="pt-BR" sz="2800" b="1" dirty="0">
                <a:cs typeface="Arial" panose="020B0604020202020204" pitchFamily="34" charset="0"/>
              </a:rPr>
              <a:t>Planos</a:t>
            </a:r>
          </a:p>
          <a:p>
            <a:pPr marL="0" indent="0" algn="ctr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t-BR" altLang="pt-BR" sz="2800" b="1" dirty="0">
                <a:cs typeface="Arial" panose="020B0604020202020204" pitchFamily="34" charset="0"/>
              </a:rPr>
              <a:t>de Saúde do Agros</a:t>
            </a:r>
          </a:p>
        </p:txBody>
      </p:sp>
      <p:sp>
        <p:nvSpPr>
          <p:cNvPr id="12" name="AutoShape 22">
            <a:extLst>
              <a:ext uri="{FF2B5EF4-FFF2-40B4-BE49-F238E27FC236}">
                <a16:creationId xmlns:a16="http://schemas.microsoft.com/office/drawing/2014/main" id="{85498288-D4F0-29C8-4C92-EDEE65E65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5" y="2540449"/>
            <a:ext cx="2627313" cy="2664818"/>
          </a:xfrm>
          <a:prstGeom prst="rightArrowCallout">
            <a:avLst>
              <a:gd name="adj1" fmla="val 25000"/>
              <a:gd name="adj2" fmla="val 27051"/>
              <a:gd name="adj3" fmla="val 24042"/>
              <a:gd name="adj4" fmla="val 7987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t-BR" altLang="pt-BR" sz="1600" b="1" dirty="0">
                <a:latin typeface="+mj-lt"/>
              </a:rPr>
              <a:t>Regulação: </a:t>
            </a:r>
          </a:p>
          <a:p>
            <a:pPr marL="180975" indent="-161925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600" dirty="0">
                <a:latin typeface="+mj-lt"/>
              </a:rPr>
              <a:t>Ampliação das coberturas;</a:t>
            </a:r>
          </a:p>
          <a:p>
            <a:pPr marL="180975" indent="-161925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600" dirty="0">
                <a:latin typeface="+mj-lt"/>
              </a:rPr>
              <a:t>Garantia do atendimento;</a:t>
            </a:r>
          </a:p>
          <a:p>
            <a:pPr marL="180975" indent="-161925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600" dirty="0">
                <a:latin typeface="+mj-lt"/>
              </a:rPr>
              <a:t>Repasse ao SUS;</a:t>
            </a:r>
          </a:p>
          <a:p>
            <a:pPr marL="180975" indent="-161925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600" dirty="0">
                <a:latin typeface="+mj-lt"/>
              </a:rPr>
              <a:t>Prazos rigorosos para envio de informações.</a:t>
            </a: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id="{C49689CA-FC0E-5B3E-6649-5224F1573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681" y="583043"/>
            <a:ext cx="3313113" cy="1800225"/>
          </a:xfrm>
          <a:prstGeom prst="cloudCallout">
            <a:avLst>
              <a:gd name="adj1" fmla="val -49023"/>
              <a:gd name="adj2" fmla="val 91977"/>
            </a:avLst>
          </a:prstGeom>
          <a:solidFill>
            <a:srgbClr val="C9E4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endParaRPr lang="pt-BR" altLang="pt-BR" sz="2000">
              <a:latin typeface="Times New Roman" pitchFamily="18" charset="0"/>
            </a:endParaRPr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3948E395-E16E-9107-F3AF-EF16F0191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555" y="998885"/>
            <a:ext cx="3087740" cy="10002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4138" indent="96838">
              <a:spcBef>
                <a:spcPts val="600"/>
              </a:spcBef>
              <a:defRPr/>
            </a:pPr>
            <a:r>
              <a:rPr lang="pt-BR" altLang="pt-BR" sz="1800" dirty="0">
                <a:latin typeface="+mj-lt"/>
              </a:rPr>
              <a:t>Controle da qualidade dos serviços prestados</a:t>
            </a:r>
          </a:p>
          <a:p>
            <a:pPr marL="84138" indent="96838">
              <a:spcBef>
                <a:spcPts val="600"/>
              </a:spcBef>
              <a:defRPr/>
            </a:pPr>
            <a:r>
              <a:rPr lang="pt-BR" altLang="pt-BR" sz="1800" dirty="0">
                <a:latin typeface="+mj-lt"/>
              </a:rPr>
              <a:t>Satisfação dos beneficiários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-15876" y="170097"/>
            <a:ext cx="6388076" cy="461963"/>
          </a:xfrm>
          <a:prstGeom prst="rect">
            <a:avLst/>
          </a:prstGeom>
          <a:solidFill>
            <a:srgbClr val="00007E"/>
          </a:solidFill>
        </p:spPr>
        <p:txBody>
          <a:bodyPr wrap="square">
            <a:spAutoFit/>
          </a:bodyPr>
          <a:lstStyle/>
          <a:p>
            <a:pPr marL="176213"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</a:rPr>
              <a:t>CENÁRIO DA SAÚDE SUPLEMENTAR</a:t>
            </a:r>
          </a:p>
        </p:txBody>
      </p:sp>
    </p:spTree>
    <p:extLst>
      <p:ext uri="{BB962C8B-B14F-4D97-AF65-F5344CB8AC3E}">
        <p14:creationId xmlns:p14="http://schemas.microsoft.com/office/powerpoint/2010/main" val="143129575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5990C-871D-6541-2F4E-5488537B3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41D3744-F8AC-1CF0-E5C1-4EC62AE4E7BA}"/>
              </a:ext>
            </a:extLst>
          </p:cNvPr>
          <p:cNvSpPr/>
          <p:nvPr/>
        </p:nvSpPr>
        <p:spPr>
          <a:xfrm rot="20765915">
            <a:off x="7600950" y="6173788"/>
            <a:ext cx="1778000" cy="871537"/>
          </a:xfrm>
          <a:prstGeom prst="roundRect">
            <a:avLst/>
          </a:prstGeom>
          <a:noFill/>
          <a:ln>
            <a:solidFill>
              <a:srgbClr val="00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3889745-5B41-BA3A-B948-7D78FD57C4BB}"/>
              </a:ext>
            </a:extLst>
          </p:cNvPr>
          <p:cNvSpPr/>
          <p:nvPr/>
        </p:nvSpPr>
        <p:spPr>
          <a:xfrm flipV="1">
            <a:off x="179388" y="6742113"/>
            <a:ext cx="7416800" cy="44450"/>
          </a:xfrm>
          <a:prstGeom prst="rect">
            <a:avLst/>
          </a:prstGeom>
          <a:solidFill>
            <a:srgbClr val="00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6804" name="Imagem 9">
            <a:extLst>
              <a:ext uri="{FF2B5EF4-FFF2-40B4-BE49-F238E27FC236}">
                <a16:creationId xmlns:a16="http://schemas.microsoft.com/office/drawing/2014/main" id="{8C638B84-E109-62B8-F48D-93D3ED95C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1750"/>
            <a:ext cx="1203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B7A0835-DAD9-9C54-6273-B68FD9AF6233}"/>
              </a:ext>
            </a:extLst>
          </p:cNvPr>
          <p:cNvSpPr txBox="1"/>
          <p:nvPr/>
        </p:nvSpPr>
        <p:spPr>
          <a:xfrm>
            <a:off x="0" y="188640"/>
            <a:ext cx="8625607" cy="830997"/>
          </a:xfrm>
          <a:prstGeom prst="rect">
            <a:avLst/>
          </a:prstGeom>
          <a:solidFill>
            <a:srgbClr val="00007E"/>
          </a:solidFill>
        </p:spPr>
        <p:txBody>
          <a:bodyPr wrap="square">
            <a:spAutoFit/>
          </a:bodyPr>
          <a:lstStyle/>
          <a:p>
            <a:pPr marL="176213"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Beneficiários no Plano: 2022, 2023,  2024 e Novembro de 2025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AAA206E-0246-AF9B-EBFE-A31FB3C50D1D}"/>
              </a:ext>
            </a:extLst>
          </p:cNvPr>
          <p:cNvSpPr txBox="1"/>
          <p:nvPr/>
        </p:nvSpPr>
        <p:spPr>
          <a:xfrm>
            <a:off x="580777" y="3789040"/>
            <a:ext cx="76120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</a:t>
            </a:r>
            <a:r>
              <a:rPr lang="pt-BR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houve um decrescimento de 342 beneficiários.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Até Novembro de </a:t>
            </a:r>
            <a:r>
              <a:rPr lang="pt-BR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2025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houve um decrescimento de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480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beneficiários em relação a 2024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66706AA-00D0-5516-92FD-CFC85019DD0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39553" y="1124744"/>
            <a:ext cx="841399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2022:</a:t>
            </a: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alt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14.858 Beneficiários.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alt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2023: </a:t>
            </a:r>
            <a:r>
              <a:rPr lang="pt-BR" alt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14.781 Beneficiários.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BR" alt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2024:</a:t>
            </a:r>
            <a:r>
              <a:rPr lang="pt-BR" alt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14.439 Beneficiários.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alt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Novembro - 2025:</a:t>
            </a:r>
            <a:r>
              <a:rPr lang="pt-BR" alt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13.959 Beneficiários.</a:t>
            </a:r>
          </a:p>
        </p:txBody>
      </p:sp>
      <p:pic>
        <p:nvPicPr>
          <p:cNvPr id="7" name="Picture 2" descr="Custos crescentes ameaçam sustentabilidade dos planos de saúde no Brasil –  Saúde Suplementar">
            <a:extLst>
              <a:ext uri="{FF2B5EF4-FFF2-40B4-BE49-F238E27FC236}">
                <a16:creationId xmlns:a16="http://schemas.microsoft.com/office/drawing/2014/main" id="{1ECC74E4-7B37-99D2-9ADE-D7C5969C9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5443184"/>
            <a:ext cx="5856355" cy="1445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21429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/>
          <p:cNvSpPr/>
          <p:nvPr/>
        </p:nvSpPr>
        <p:spPr>
          <a:xfrm rot="20765915">
            <a:off x="7600950" y="6173788"/>
            <a:ext cx="1778000" cy="871537"/>
          </a:xfrm>
          <a:prstGeom prst="roundRect">
            <a:avLst/>
          </a:prstGeom>
          <a:noFill/>
          <a:ln>
            <a:solidFill>
              <a:srgbClr val="00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 flipV="1">
            <a:off x="179388" y="6742113"/>
            <a:ext cx="7416800" cy="44450"/>
          </a:xfrm>
          <a:prstGeom prst="rect">
            <a:avLst/>
          </a:prstGeom>
          <a:solidFill>
            <a:srgbClr val="00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6804" name="Imagem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1750"/>
            <a:ext cx="1203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Aumento recorde nos custos de saúde reforça a importância da medicina  preventiva - Previva">
            <a:extLst>
              <a:ext uri="{FF2B5EF4-FFF2-40B4-BE49-F238E27FC236}">
                <a16:creationId xmlns:a16="http://schemas.microsoft.com/office/drawing/2014/main" id="{F35BD06E-0A28-A146-02D3-1C6B1816A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55" y="-461376"/>
            <a:ext cx="3618740" cy="2412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E554F86-1153-4538-25AA-DB4613DE9AAE}"/>
              </a:ext>
            </a:extLst>
          </p:cNvPr>
          <p:cNvSpPr txBox="1"/>
          <p:nvPr/>
        </p:nvSpPr>
        <p:spPr>
          <a:xfrm>
            <a:off x="-17893" y="375047"/>
            <a:ext cx="5598005" cy="830997"/>
          </a:xfrm>
          <a:prstGeom prst="rect">
            <a:avLst/>
          </a:prstGeom>
          <a:solidFill>
            <a:srgbClr val="00007E"/>
          </a:solidFill>
        </p:spPr>
        <p:txBody>
          <a:bodyPr wrap="square">
            <a:spAutoFit/>
          </a:bodyPr>
          <a:lstStyle/>
          <a:p>
            <a:pPr marL="355600"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EVOLUÇÃO DAS DESPESAS ASSISTENCIAIS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406335"/>
              </p:ext>
            </p:extLst>
          </p:nvPr>
        </p:nvGraphicFramePr>
        <p:xfrm>
          <a:off x="-17955" y="2276865"/>
          <a:ext cx="5184576" cy="3651184"/>
        </p:xfrm>
        <a:graphic>
          <a:graphicData uri="http://schemas.openxmlformats.org/drawingml/2006/table">
            <a:tbl>
              <a:tblPr/>
              <a:tblGrid>
                <a:gridCol w="1817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7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678"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0" i="0" u="none" strike="noStrike" dirty="0">
                          <a:effectLst/>
                          <a:latin typeface="Arial"/>
                        </a:rPr>
                        <a:t>Out/2025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effectLst/>
                          <a:latin typeface="Arial"/>
                        </a:rPr>
                        <a:t>       94.274.807,74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678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678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678"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0" i="0" u="none" strike="noStrike" dirty="0">
                          <a:effectLst/>
                          <a:latin typeface="Arial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effectLst/>
                          <a:latin typeface="Arial"/>
                        </a:rPr>
                        <a:t>      103.185.151,19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678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678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678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678"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0" i="0" u="none" strike="noStrike">
                          <a:effectLst/>
                          <a:latin typeface="Arial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effectLst/>
                          <a:latin typeface="Arial"/>
                        </a:rPr>
                        <a:t>       92.169.781,45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5444672" y="2348880"/>
            <a:ext cx="215315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pt-BR" dirty="0">
                <a:latin typeface="Arial"/>
              </a:rPr>
              <a:t> 9.427.480,77 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5444672" y="3861048"/>
            <a:ext cx="206819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b"/>
            <a:r>
              <a:rPr lang="pt-BR" dirty="0">
                <a:latin typeface="Arial"/>
              </a:rPr>
              <a:t>8.598.762,60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487151" y="5445224"/>
            <a:ext cx="206819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b"/>
            <a:r>
              <a:rPr lang="pt-BR" dirty="0">
                <a:latin typeface="Arial"/>
              </a:rPr>
              <a:t>7.680.815,12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443034" y="1720284"/>
            <a:ext cx="227337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pt-BR" dirty="0">
                <a:latin typeface="Arial"/>
              </a:rPr>
              <a:t> Média Mensal 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2767784" y="1720283"/>
            <a:ext cx="135884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/>
              </a:rPr>
              <a:t> Total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291080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Apresentação reunião participantes 21 de outubro 2019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reunião participantes 21 de outubro 20191</Template>
  <TotalTime>18005</TotalTime>
  <Words>1323</Words>
  <Application>Microsoft Office PowerPoint</Application>
  <PresentationFormat>Apresentação na tela (4:3)</PresentationFormat>
  <Paragraphs>239</Paragraphs>
  <Slides>28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Arial</vt:lpstr>
      <vt:lpstr>Calibri</vt:lpstr>
      <vt:lpstr>Roboto</vt:lpstr>
      <vt:lpstr>Times New Roman</vt:lpstr>
      <vt:lpstr>Wingdings</vt:lpstr>
      <vt:lpstr>Wingdings 2</vt:lpstr>
      <vt:lpstr>Apresentação reunião participantes 21 de outubro 20191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RECEITAS E DESPESAS DO PLANO DE SAÚDE DO AGROS ATÉ OUT/ 2025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Educação Previdenciária</dc:title>
  <dc:creator>edson</dc:creator>
  <cp:lastModifiedBy>agros</cp:lastModifiedBy>
  <cp:revision>844</cp:revision>
  <dcterms:created xsi:type="dcterms:W3CDTF">2009-05-28T17:00:33Z</dcterms:created>
  <dcterms:modified xsi:type="dcterms:W3CDTF">2025-12-19T13:32:27Z</dcterms:modified>
</cp:coreProperties>
</file>